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8288000" cy="10287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Montserrat Classic" panose="020B0604020202020204" charset="0"/>
      <p:regular r:id="rId27"/>
    </p:embeddedFont>
    <p:embeddedFont>
      <p:font typeface="Open Sans Bold" panose="020B0604020202020204" charset="0"/>
      <p:regular r:id="rId28"/>
    </p:embeddedFont>
    <p:embeddedFont>
      <p:font typeface="Open Sans Light Bold" panose="020B0604020202020204" charset="0"/>
      <p:regular r:id="rId29"/>
    </p:embeddedFont>
    <p:embeddedFont>
      <p:font typeface="Trade Gothic Next HvyCd" panose="020B0906040303020004" pitchFamily="34" charset="0"/>
      <p:bold r:id="rId30"/>
      <p:boldItalic r:id="rId31"/>
    </p:embeddedFont>
    <p:embeddedFont>
      <p:font typeface="TT Chocolates" panose="020B0604020202020204" charset="0"/>
      <p:regular r:id="rId32"/>
    </p:embeddedFont>
    <p:embeddedFont>
      <p:font typeface="TT Chocolates Bold" panose="020B0604020202020204" charset="0"/>
      <p:regular r:id="rId33"/>
    </p:embeddedFont>
    <p:embeddedFont>
      <p:font typeface="TT Chocolates ExtraBold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0993" autoAdjust="0"/>
  </p:normalViewPr>
  <p:slideViewPr>
    <p:cSldViewPr>
      <p:cViewPr varScale="1">
        <p:scale>
          <a:sx n="60" d="100"/>
          <a:sy n="60" d="100"/>
        </p:scale>
        <p:origin x="1374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47BBE-2AAB-4A66-89C3-5956895C09F6}" type="datetimeFigureOut">
              <a:rPr lang="es-ES" smtClean="0"/>
              <a:t>21/06/2023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D8EE5D-E696-49B2-A2A4-64F322CE160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6572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Activista Social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D8EE5D-E696-49B2-A2A4-64F322CE1603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7094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D8EE5D-E696-49B2-A2A4-64F322CE1603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6817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hyperlink" Target="https://www.google.com/search?client=firefox-b-d&amp;biw=2144&amp;bih=1057&amp;sxsrf=APwXEdcTFPAlq2eVRaREUHCH3HoJvrlGqQ:1687112871227&amp;q=kotlin+es+first+preference&amp;spell=1&amp;sa=X&amp;ved=2ahUKEwjEsYqbuc3_AhX8UaQEHb3nD4AQBSgAegQIDRA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sv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sv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svg"/><Relationship Id="rId7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2.svg"/><Relationship Id="rId9" Type="http://schemas.openxmlformats.org/officeDocument/2006/relationships/image" Target="../media/image11.png"/><Relationship Id="rId1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12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5" Type="http://schemas.openxmlformats.org/officeDocument/2006/relationships/image" Target="../media/image16.png"/><Relationship Id="rId10" Type="http://schemas.openxmlformats.org/officeDocument/2006/relationships/image" Target="../media/image5.png"/><Relationship Id="rId4" Type="http://schemas.openxmlformats.org/officeDocument/2006/relationships/image" Target="../media/image15.pn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svg"/><Relationship Id="rId7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svg"/><Relationship Id="rId7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5.png"/><Relationship Id="rId10" Type="http://schemas.openxmlformats.org/officeDocument/2006/relationships/image" Target="../media/image30.png"/><Relationship Id="rId4" Type="http://schemas.openxmlformats.org/officeDocument/2006/relationships/image" Target="../media/image6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DC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321758" flipH="1">
            <a:off x="-2075795" y="484206"/>
            <a:ext cx="24584984" cy="8929074"/>
          </a:xfrm>
          <a:custGeom>
            <a:avLst/>
            <a:gdLst/>
            <a:ahLst/>
            <a:cxnLst/>
            <a:rect l="l" t="t" r="r" b="b"/>
            <a:pathLst>
              <a:path w="24584984" h="8929074">
                <a:moveTo>
                  <a:pt x="24584984" y="0"/>
                </a:moveTo>
                <a:lnTo>
                  <a:pt x="0" y="0"/>
                </a:lnTo>
                <a:lnTo>
                  <a:pt x="0" y="8929074"/>
                </a:lnTo>
                <a:lnTo>
                  <a:pt x="24584984" y="8929074"/>
                </a:lnTo>
                <a:lnTo>
                  <a:pt x="2458498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230765" y="-653810"/>
            <a:ext cx="6877457" cy="11594620"/>
            <a:chOff x="0" y="0"/>
            <a:chExt cx="1811347" cy="30537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11347" cy="3053727"/>
            </a:xfrm>
            <a:custGeom>
              <a:avLst/>
              <a:gdLst/>
              <a:ahLst/>
              <a:cxnLst/>
              <a:rect l="l" t="t" r="r" b="b"/>
              <a:pathLst>
                <a:path w="1811347" h="3053727">
                  <a:moveTo>
                    <a:pt x="0" y="0"/>
                  </a:moveTo>
                  <a:lnTo>
                    <a:pt x="1811347" y="0"/>
                  </a:lnTo>
                  <a:lnTo>
                    <a:pt x="1811347" y="3053727"/>
                  </a:lnTo>
                  <a:lnTo>
                    <a:pt x="0" y="3053727"/>
                  </a:lnTo>
                  <a:close/>
                </a:path>
              </a:pathLst>
            </a:custGeom>
            <a:solidFill>
              <a:srgbClr val="A3E1D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6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1088998">
            <a:off x="9308191" y="1813477"/>
            <a:ext cx="3717099" cy="7354919"/>
            <a:chOff x="0" y="0"/>
            <a:chExt cx="2620010" cy="5184140"/>
          </a:xfrm>
        </p:grpSpPr>
        <p:sp>
          <p:nvSpPr>
            <p:cNvPr id="7" name="Freeform 7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324" r="-1324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 rot="1088998">
            <a:off x="12826950" y="1118604"/>
            <a:ext cx="3717099" cy="7354919"/>
            <a:chOff x="0" y="0"/>
            <a:chExt cx="2620010" cy="5184140"/>
          </a:xfrm>
        </p:grpSpPr>
        <p:sp>
          <p:nvSpPr>
            <p:cNvPr id="17" name="Freeform 17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1324" r="-1324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137830" y="2949275"/>
            <a:ext cx="9579670" cy="5083324"/>
            <a:chOff x="0" y="0"/>
            <a:chExt cx="12772893" cy="6777765"/>
          </a:xfrm>
        </p:grpSpPr>
        <p:sp>
          <p:nvSpPr>
            <p:cNvPr id="27" name="TextBox 27"/>
            <p:cNvSpPr txBox="1"/>
            <p:nvPr/>
          </p:nvSpPr>
          <p:spPr>
            <a:xfrm>
              <a:off x="0" y="57150"/>
              <a:ext cx="12772893" cy="1281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11"/>
                </a:lnSpc>
              </a:pPr>
              <a:r>
                <a:rPr lang="en-US" sz="6615" spc="3314">
                  <a:solidFill>
                    <a:srgbClr val="000000"/>
                  </a:solidFill>
                  <a:latin typeface="TT Chocolates Bold"/>
                </a:rPr>
                <a:t>PROYECTO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6226661"/>
              <a:ext cx="11059093" cy="5511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30"/>
                </a:lnSpc>
              </a:pPr>
              <a:r>
                <a:rPr lang="en-US" sz="2871">
                  <a:solidFill>
                    <a:srgbClr val="2E2E2E"/>
                  </a:solidFill>
                  <a:latin typeface="TT Chocolates Bold"/>
                </a:rPr>
                <a:t>JOSÉ RAMÓN BLANCO GUTIERREZ</a:t>
              </a:r>
            </a:p>
          </p:txBody>
        </p:sp>
      </p:grpSp>
      <p:sp>
        <p:nvSpPr>
          <p:cNvPr id="29" name="Freeform 29"/>
          <p:cNvSpPr/>
          <p:nvPr/>
        </p:nvSpPr>
        <p:spPr>
          <a:xfrm>
            <a:off x="610292" y="4199563"/>
            <a:ext cx="8937895" cy="3036318"/>
          </a:xfrm>
          <a:custGeom>
            <a:avLst/>
            <a:gdLst/>
            <a:ahLst/>
            <a:cxnLst/>
            <a:rect l="l" t="t" r="r" b="b"/>
            <a:pathLst>
              <a:path w="8937895" h="3036318">
                <a:moveTo>
                  <a:pt x="0" y="0"/>
                </a:moveTo>
                <a:lnTo>
                  <a:pt x="8937895" y="0"/>
                </a:lnTo>
                <a:lnTo>
                  <a:pt x="8937895" y="3036319"/>
                </a:lnTo>
                <a:lnTo>
                  <a:pt x="0" y="303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798989" y="609128"/>
            <a:ext cx="839144" cy="839144"/>
          </a:xfrm>
          <a:custGeom>
            <a:avLst/>
            <a:gdLst/>
            <a:ahLst/>
            <a:cxnLst/>
            <a:rect l="l" t="t" r="r" b="b"/>
            <a:pathLst>
              <a:path w="839144" h="839144">
                <a:moveTo>
                  <a:pt x="0" y="0"/>
                </a:moveTo>
                <a:lnTo>
                  <a:pt x="839144" y="0"/>
                </a:lnTo>
                <a:lnTo>
                  <a:pt x="839144" y="839144"/>
                </a:lnTo>
                <a:lnTo>
                  <a:pt x="0" y="8391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790533" y="869061"/>
            <a:ext cx="8221232" cy="338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16"/>
              </a:lnSpc>
            </a:pPr>
            <a:r>
              <a:rPr lang="en-US" sz="2400">
                <a:solidFill>
                  <a:srgbClr val="2E2E2E"/>
                </a:solidFill>
                <a:latin typeface="TT Chocolates Bold"/>
              </a:rPr>
              <a:t>DESARROLLO DE APLICACIONES MULTIPLATAFORMA - 2023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945461"/>
            <a:ext cx="10554866" cy="2074594"/>
            <a:chOff x="0" y="0"/>
            <a:chExt cx="3850444" cy="756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50444" cy="756818"/>
            </a:xfrm>
            <a:custGeom>
              <a:avLst/>
              <a:gdLst/>
              <a:ahLst/>
              <a:cxnLst/>
              <a:rect l="l" t="t" r="r" b="b"/>
              <a:pathLst>
                <a:path w="3850444" h="756818">
                  <a:moveTo>
                    <a:pt x="3725983" y="756817"/>
                  </a:moveTo>
                  <a:lnTo>
                    <a:pt x="124460" y="756817"/>
                  </a:lnTo>
                  <a:cubicBezTo>
                    <a:pt x="55880" y="756817"/>
                    <a:pt x="0" y="700937"/>
                    <a:pt x="0" y="6323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725984" y="0"/>
                  </a:lnTo>
                  <a:cubicBezTo>
                    <a:pt x="3794564" y="0"/>
                    <a:pt x="3850444" y="55880"/>
                    <a:pt x="3850444" y="124460"/>
                  </a:cubicBezTo>
                  <a:lnTo>
                    <a:pt x="3850444" y="632358"/>
                  </a:lnTo>
                  <a:cubicBezTo>
                    <a:pt x="3850444" y="700938"/>
                    <a:pt x="3794564" y="756818"/>
                    <a:pt x="3725984" y="756818"/>
                  </a:cubicBezTo>
                  <a:close/>
                </a:path>
              </a:pathLst>
            </a:custGeom>
            <a:solidFill>
              <a:srgbClr val="A3E1D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4245756"/>
            <a:ext cx="10554866" cy="2074594"/>
            <a:chOff x="0" y="0"/>
            <a:chExt cx="3850444" cy="7568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50444" cy="756818"/>
            </a:xfrm>
            <a:custGeom>
              <a:avLst/>
              <a:gdLst/>
              <a:ahLst/>
              <a:cxnLst/>
              <a:rect l="l" t="t" r="r" b="b"/>
              <a:pathLst>
                <a:path w="3850444" h="756818">
                  <a:moveTo>
                    <a:pt x="3725983" y="756817"/>
                  </a:moveTo>
                  <a:lnTo>
                    <a:pt x="124460" y="756817"/>
                  </a:lnTo>
                  <a:cubicBezTo>
                    <a:pt x="55880" y="756817"/>
                    <a:pt x="0" y="700937"/>
                    <a:pt x="0" y="6323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725984" y="0"/>
                  </a:lnTo>
                  <a:cubicBezTo>
                    <a:pt x="3794564" y="0"/>
                    <a:pt x="3850444" y="55880"/>
                    <a:pt x="3850444" y="124460"/>
                  </a:cubicBezTo>
                  <a:lnTo>
                    <a:pt x="3850444" y="632358"/>
                  </a:lnTo>
                  <a:cubicBezTo>
                    <a:pt x="3850444" y="700938"/>
                    <a:pt x="3794564" y="756818"/>
                    <a:pt x="3725984" y="756818"/>
                  </a:cubicBezTo>
                  <a:close/>
                </a:path>
              </a:pathLst>
            </a:custGeom>
            <a:solidFill>
              <a:srgbClr val="A3E1DC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28700" y="6548950"/>
            <a:ext cx="10554866" cy="2182725"/>
            <a:chOff x="0" y="0"/>
            <a:chExt cx="3850444" cy="7962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850444" cy="796264"/>
            </a:xfrm>
            <a:custGeom>
              <a:avLst/>
              <a:gdLst/>
              <a:ahLst/>
              <a:cxnLst/>
              <a:rect l="l" t="t" r="r" b="b"/>
              <a:pathLst>
                <a:path w="3850444" h="796264">
                  <a:moveTo>
                    <a:pt x="3725983" y="796264"/>
                  </a:moveTo>
                  <a:lnTo>
                    <a:pt x="124460" y="796264"/>
                  </a:lnTo>
                  <a:cubicBezTo>
                    <a:pt x="55880" y="796264"/>
                    <a:pt x="0" y="740384"/>
                    <a:pt x="0" y="67180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725984" y="0"/>
                  </a:lnTo>
                  <a:cubicBezTo>
                    <a:pt x="3794564" y="0"/>
                    <a:pt x="3850444" y="55880"/>
                    <a:pt x="3850444" y="124460"/>
                  </a:cubicBezTo>
                  <a:lnTo>
                    <a:pt x="3850444" y="671804"/>
                  </a:lnTo>
                  <a:cubicBezTo>
                    <a:pt x="3850444" y="740384"/>
                    <a:pt x="3794564" y="796264"/>
                    <a:pt x="3725984" y="796264"/>
                  </a:cubicBezTo>
                  <a:close/>
                </a:path>
              </a:pathLst>
            </a:custGeom>
            <a:solidFill>
              <a:srgbClr val="A3E1DC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472705" y="3791388"/>
            <a:ext cx="2995685" cy="5927478"/>
            <a:chOff x="0" y="0"/>
            <a:chExt cx="2620010" cy="5184140"/>
          </a:xfrm>
        </p:grpSpPr>
        <p:sp>
          <p:nvSpPr>
            <p:cNvPr id="9" name="Freeform 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9844" r="-9844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2681795" y="953329"/>
            <a:ext cx="4577505" cy="2574814"/>
            <a:chOff x="0" y="0"/>
            <a:chExt cx="1128903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t="-16724" b="-16724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1718431" y="2399220"/>
            <a:ext cx="2657248" cy="321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48"/>
              </a:lnSpc>
            </a:pPr>
            <a:r>
              <a:rPr lang="en-US" sz="2400">
                <a:solidFill>
                  <a:srgbClr val="2E2E2E"/>
                </a:solidFill>
                <a:latin typeface="TT Chocolates ExtraBold"/>
              </a:rPr>
              <a:t>#1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18431" y="4667740"/>
            <a:ext cx="2657248" cy="321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48"/>
              </a:lnSpc>
            </a:pPr>
            <a:r>
              <a:rPr lang="en-US" sz="2400">
                <a:solidFill>
                  <a:srgbClr val="2E2E2E"/>
                </a:solidFill>
                <a:latin typeface="TT Chocolates ExtraBold"/>
              </a:rPr>
              <a:t>#2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79354" y="7156352"/>
            <a:ext cx="2657248" cy="321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48"/>
              </a:lnSpc>
            </a:pPr>
            <a:r>
              <a:rPr lang="en-US" sz="2400">
                <a:solidFill>
                  <a:srgbClr val="2E2E2E"/>
                </a:solidFill>
                <a:latin typeface="TT Chocolates ExtraBold"/>
              </a:rPr>
              <a:t>#3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18431" y="2842297"/>
            <a:ext cx="3394417" cy="626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48"/>
              </a:lnSpc>
            </a:pPr>
            <a:r>
              <a:rPr lang="en-US" sz="2400">
                <a:solidFill>
                  <a:srgbClr val="2E2E2E"/>
                </a:solidFill>
                <a:latin typeface="TT Chocolates ExtraBold"/>
              </a:rPr>
              <a:t>Declarativo y orientado a funciones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18431" y="5110817"/>
            <a:ext cx="3394417" cy="626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48"/>
              </a:lnSpc>
            </a:pPr>
            <a:r>
              <a:rPr lang="en-US" sz="2400">
                <a:solidFill>
                  <a:srgbClr val="2E2E2E"/>
                </a:solidFill>
                <a:latin typeface="TT Chocolates ExtraBold"/>
              </a:rPr>
              <a:t>Interactividad y animaciones fluidas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79354" y="7599429"/>
            <a:ext cx="3189310" cy="626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48"/>
              </a:lnSpc>
            </a:pPr>
            <a:r>
              <a:rPr lang="en-US" sz="2400">
                <a:solidFill>
                  <a:srgbClr val="2E2E2E"/>
                </a:solidFill>
                <a:latin typeface="TT Chocolates ExtraBold"/>
              </a:rPr>
              <a:t>Total compatibilidad con Android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283927" y="2313495"/>
            <a:ext cx="5912927" cy="1024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2682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T Chocolates"/>
              </a:rPr>
              <a:t>Describir la interfaz de usuario de forma declarativa.</a:t>
            </a:r>
          </a:p>
          <a:p>
            <a:pPr marL="388620" lvl="1" indent="-194310">
              <a:lnSpc>
                <a:spcPts val="2682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T Chocolates"/>
              </a:rPr>
              <a:t>Utiliza funciones en lugar de archivos XML.</a:t>
            </a:r>
          </a:p>
          <a:p>
            <a:pPr marL="388620" lvl="1" indent="-194310">
              <a:lnSpc>
                <a:spcPts val="2682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T Chocolates"/>
              </a:rPr>
              <a:t>Proporciona una sintaxis concisa y legible.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283927" y="4582015"/>
            <a:ext cx="5912927" cy="1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2682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T Chocolates"/>
              </a:rPr>
              <a:t>Manejar estados y responder dinámicamente a cambios.</a:t>
            </a:r>
          </a:p>
          <a:p>
            <a:pPr marL="388620" lvl="1" indent="-194310">
              <a:lnSpc>
                <a:spcPts val="2682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T Chocolates"/>
              </a:rPr>
              <a:t>Mejora de animaciones y transiciones sofisticadas de forma sencilla, mejorando la estética y la usabilidad de la interfaz.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283927" y="7070627"/>
            <a:ext cx="5912927" cy="1357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2682"/>
              </a:lnSpc>
              <a:buFont typeface="Arial"/>
              <a:buChar char="•"/>
            </a:pPr>
            <a:r>
              <a:rPr lang="en-US" sz="1800" b="1" u="sng" dirty="0">
                <a:latin typeface="TT Chocolates"/>
              </a:rPr>
              <a:t>K</a:t>
            </a:r>
            <a:r>
              <a:rPr lang="en-US" sz="1800" b="1" u="sng" dirty="0">
                <a:latin typeface="TT Chocolates"/>
                <a:hlinkClick r:id="rId4" tooltip="https://www.google.com/search?client=firefox-b-d&amp;biw=2144&amp;bih=1057&amp;sxsrf=APwXEdcTFPAlq2eVRaREUHCH3HoJvrlGqQ:1687112871227&amp;q=kotlin+es+first+preference&amp;spell=1&amp;sa=X&amp;ved=2ahUKEwjEsYqbuc3_AhX8UaQEHb3nD4AQBSgAegQIDRA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otlin es "first preference</a:t>
            </a:r>
            <a:r>
              <a:rPr lang="en-US" sz="1800" b="1" u="sng" dirty="0">
                <a:latin typeface="TT Chocolates"/>
              </a:rPr>
              <a:t>" para Google</a:t>
            </a:r>
          </a:p>
          <a:p>
            <a:pPr marL="388620" lvl="1" indent="-194310">
              <a:lnSpc>
                <a:spcPts val="2682"/>
              </a:lnSpc>
              <a:buFont typeface="Arial"/>
              <a:buChar char="•"/>
            </a:pPr>
            <a:r>
              <a:rPr lang="en-US" sz="1800" dirty="0" err="1">
                <a:solidFill>
                  <a:srgbClr val="000000"/>
                </a:solidFill>
                <a:latin typeface="TT Chocolates"/>
              </a:rPr>
              <a:t>Soporte</a:t>
            </a:r>
            <a:r>
              <a:rPr lang="en-US" sz="1800" dirty="0">
                <a:solidFill>
                  <a:srgbClr val="000000"/>
                </a:solidFill>
                <a:latin typeface="TT Chocolate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T Chocolates"/>
              </a:rPr>
              <a:t>nativo</a:t>
            </a:r>
            <a:r>
              <a:rPr lang="en-US" sz="1800" dirty="0">
                <a:solidFill>
                  <a:srgbClr val="000000"/>
                </a:solidFill>
                <a:latin typeface="TT Chocolates"/>
              </a:rPr>
              <a:t> para las </a:t>
            </a:r>
            <a:r>
              <a:rPr lang="en-US" sz="1800" dirty="0" err="1">
                <a:solidFill>
                  <a:srgbClr val="000000"/>
                </a:solidFill>
                <a:latin typeface="TT Chocolates"/>
              </a:rPr>
              <a:t>características</a:t>
            </a:r>
            <a:r>
              <a:rPr lang="en-US" sz="1800" dirty="0">
                <a:solidFill>
                  <a:srgbClr val="000000"/>
                </a:solidFill>
                <a:latin typeface="TT Chocolate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T Chocolates"/>
              </a:rPr>
              <a:t>más</a:t>
            </a:r>
            <a:r>
              <a:rPr lang="en-US" sz="1800" dirty="0">
                <a:solidFill>
                  <a:srgbClr val="000000"/>
                </a:solidFill>
                <a:latin typeface="TT Chocolate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T Chocolates"/>
              </a:rPr>
              <a:t>recientes</a:t>
            </a:r>
            <a:r>
              <a:rPr lang="en-US" sz="1800" dirty="0">
                <a:solidFill>
                  <a:srgbClr val="000000"/>
                </a:solidFill>
                <a:latin typeface="TT Chocolates"/>
              </a:rPr>
              <a:t> de Android.</a:t>
            </a:r>
          </a:p>
          <a:p>
            <a:pPr marL="388620" lvl="1" indent="-194310">
              <a:lnSpc>
                <a:spcPts val="2682"/>
              </a:lnSpc>
              <a:buFont typeface="Arial"/>
              <a:buChar char="•"/>
            </a:pPr>
            <a:r>
              <a:rPr lang="en-US" sz="1800" dirty="0" err="1">
                <a:solidFill>
                  <a:srgbClr val="000000"/>
                </a:solidFill>
                <a:latin typeface="TT Chocolates"/>
              </a:rPr>
              <a:t>Lenguaje</a:t>
            </a:r>
            <a:r>
              <a:rPr lang="en-US" sz="1800" dirty="0">
                <a:solidFill>
                  <a:srgbClr val="000000"/>
                </a:solidFill>
                <a:latin typeface="TT Chocolates"/>
              </a:rPr>
              <a:t> Moderno y 100% compatible con Java y Spring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28700" y="327660"/>
            <a:ext cx="8784881" cy="1040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35"/>
              </a:lnSpc>
            </a:pPr>
            <a:r>
              <a:rPr lang="en-US" sz="4500" spc="386">
                <a:solidFill>
                  <a:srgbClr val="FFFFFF"/>
                </a:solidFill>
                <a:latin typeface="TT Chocolates ExtraBold"/>
              </a:rPr>
              <a:t>KOTLIN JETPACK COMPOSE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028700" y="9341077"/>
            <a:ext cx="2868529" cy="679105"/>
            <a:chOff x="0" y="0"/>
            <a:chExt cx="3824705" cy="90547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05473" cy="905473"/>
            </a:xfrm>
            <a:custGeom>
              <a:avLst/>
              <a:gdLst/>
              <a:ahLst/>
              <a:cxnLst/>
              <a:rect l="l" t="t" r="r" b="b"/>
              <a:pathLst>
                <a:path w="905473" h="905473">
                  <a:moveTo>
                    <a:pt x="0" y="0"/>
                  </a:moveTo>
                  <a:lnTo>
                    <a:pt x="905473" y="0"/>
                  </a:lnTo>
                  <a:lnTo>
                    <a:pt x="905473" y="905473"/>
                  </a:lnTo>
                  <a:lnTo>
                    <a:pt x="0" y="905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>
              <a:off x="1159299" y="0"/>
              <a:ext cx="2665406" cy="905473"/>
            </a:xfrm>
            <a:custGeom>
              <a:avLst/>
              <a:gdLst/>
              <a:ahLst/>
              <a:cxnLst/>
              <a:rect l="l" t="t" r="r" b="b"/>
              <a:pathLst>
                <a:path w="2665406" h="905473">
                  <a:moveTo>
                    <a:pt x="0" y="0"/>
                  </a:moveTo>
                  <a:lnTo>
                    <a:pt x="2665406" y="0"/>
                  </a:lnTo>
                  <a:lnTo>
                    <a:pt x="2665406" y="905473"/>
                  </a:lnTo>
                  <a:lnTo>
                    <a:pt x="0" y="905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DC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685388" flipH="1">
            <a:off x="-2125524" y="-2833998"/>
            <a:ext cx="22539048" cy="8186006"/>
          </a:xfrm>
          <a:custGeom>
            <a:avLst/>
            <a:gdLst/>
            <a:ahLst/>
            <a:cxnLst/>
            <a:rect l="l" t="t" r="r" b="b"/>
            <a:pathLst>
              <a:path w="22539048" h="8186006">
                <a:moveTo>
                  <a:pt x="22539048" y="0"/>
                </a:moveTo>
                <a:lnTo>
                  <a:pt x="0" y="0"/>
                </a:lnTo>
                <a:lnTo>
                  <a:pt x="0" y="8186006"/>
                </a:lnTo>
                <a:lnTo>
                  <a:pt x="22539048" y="8186006"/>
                </a:lnTo>
                <a:lnTo>
                  <a:pt x="2253904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6478908"/>
            <a:ext cx="16230600" cy="2667842"/>
            <a:chOff x="0" y="0"/>
            <a:chExt cx="5920967" cy="9732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20967" cy="973236"/>
            </a:xfrm>
            <a:custGeom>
              <a:avLst/>
              <a:gdLst/>
              <a:ahLst/>
              <a:cxnLst/>
              <a:rect l="l" t="t" r="r" b="b"/>
              <a:pathLst>
                <a:path w="5920967" h="973236">
                  <a:moveTo>
                    <a:pt x="5796507" y="973236"/>
                  </a:moveTo>
                  <a:lnTo>
                    <a:pt x="124460" y="973236"/>
                  </a:lnTo>
                  <a:cubicBezTo>
                    <a:pt x="55880" y="973236"/>
                    <a:pt x="0" y="917356"/>
                    <a:pt x="0" y="84877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96507" y="0"/>
                  </a:lnTo>
                  <a:cubicBezTo>
                    <a:pt x="5865087" y="0"/>
                    <a:pt x="5920967" y="55880"/>
                    <a:pt x="5920967" y="124460"/>
                  </a:cubicBezTo>
                  <a:lnTo>
                    <a:pt x="5920967" y="848776"/>
                  </a:lnTo>
                  <a:cubicBezTo>
                    <a:pt x="5920967" y="917356"/>
                    <a:pt x="5865087" y="973236"/>
                    <a:pt x="5796507" y="973236"/>
                  </a:cubicBezTo>
                  <a:close/>
                </a:path>
              </a:pathLst>
            </a:custGeom>
            <a:solidFill>
              <a:srgbClr val="A3E1DC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7997549" y="225925"/>
            <a:ext cx="2292902" cy="3081310"/>
            <a:chOff x="0" y="0"/>
            <a:chExt cx="3663950" cy="4923790"/>
          </a:xfrm>
        </p:grpSpPr>
        <p:sp>
          <p:nvSpPr>
            <p:cNvPr id="6" name="Freeform 6"/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4"/>
              <a:stretch>
                <a:fillRect l="-17477" r="-17477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CEE3FF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2993839" y="3775535"/>
            <a:ext cx="12300322" cy="2205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51"/>
              </a:lnSpc>
            </a:pPr>
            <a:r>
              <a:rPr lang="en-US" sz="7599" dirty="0">
                <a:solidFill>
                  <a:srgbClr val="000000"/>
                </a:solidFill>
                <a:latin typeface="Trade Gothic Next HvyCd" panose="020F0502020204030204" pitchFamily="34" charset="0"/>
              </a:rPr>
              <a:t>Firebase</a:t>
            </a:r>
          </a:p>
          <a:p>
            <a:pPr algn="ctr">
              <a:lnSpc>
                <a:spcPts val="7620"/>
              </a:lnSpc>
            </a:pPr>
            <a:r>
              <a:rPr lang="en-US" sz="6000" dirty="0" err="1">
                <a:solidFill>
                  <a:srgbClr val="000000"/>
                </a:solidFill>
                <a:latin typeface="TT Chocolates ExtraBold Bold"/>
              </a:rPr>
              <a:t>como</a:t>
            </a:r>
            <a:r>
              <a:rPr lang="en-US" sz="6000" dirty="0">
                <a:solidFill>
                  <a:srgbClr val="000000"/>
                </a:solidFill>
                <a:latin typeface="TT Chocolates ExtraBold Bold"/>
              </a:rPr>
              <a:t> backend de la </a:t>
            </a:r>
            <a:r>
              <a:rPr lang="en-US" sz="6000" dirty="0" err="1">
                <a:solidFill>
                  <a:srgbClr val="000000"/>
                </a:solidFill>
                <a:latin typeface="TT Chocolates ExtraBold Bold"/>
              </a:rPr>
              <a:t>aplicación</a:t>
            </a:r>
            <a:endParaRPr lang="en-US" sz="6000" dirty="0">
              <a:solidFill>
                <a:srgbClr val="000000"/>
              </a:solidFill>
              <a:latin typeface="TT Chocolates ExtraBol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982934" y="7194847"/>
            <a:ext cx="775135" cy="965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20"/>
              </a:lnSpc>
            </a:pPr>
            <a:r>
              <a:rPr lang="en-US" sz="6000">
                <a:solidFill>
                  <a:srgbClr val="000000"/>
                </a:solidFill>
                <a:latin typeface="TT Chocolates ExtraBold Bold"/>
              </a:rPr>
              <a:t>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83367" y="7194847"/>
            <a:ext cx="775135" cy="965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20"/>
              </a:lnSpc>
            </a:pPr>
            <a:r>
              <a:rPr lang="en-US" sz="6000">
                <a:solidFill>
                  <a:srgbClr val="000000"/>
                </a:solidFill>
                <a:latin typeface="TT Chocolates ExtraBold Bold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06152" y="7223422"/>
            <a:ext cx="3871776" cy="1568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1"/>
              </a:lnSpc>
            </a:pPr>
            <a:r>
              <a:rPr lang="en-US" sz="2599">
                <a:solidFill>
                  <a:srgbClr val="000000"/>
                </a:solidFill>
                <a:latin typeface="TT Chocolates Bold"/>
              </a:rPr>
              <a:t>Firebase Authentication</a:t>
            </a:r>
          </a:p>
          <a:p>
            <a:pPr>
              <a:lnSpc>
                <a:spcPts val="3048"/>
              </a:lnSpc>
            </a:pPr>
            <a:r>
              <a:rPr lang="en-US" sz="2400">
                <a:solidFill>
                  <a:srgbClr val="000000"/>
                </a:solidFill>
                <a:latin typeface="TT Chocolates"/>
              </a:rPr>
              <a:t>Sistema seguro y confiable de autenticación de usuarios.</a:t>
            </a:r>
          </a:p>
          <a:p>
            <a:pPr>
              <a:lnSpc>
                <a:spcPts val="3048"/>
              </a:lnSpc>
            </a:pPr>
            <a:endParaRPr lang="en-US" sz="2400">
              <a:solidFill>
                <a:srgbClr val="000000"/>
              </a:solidFill>
              <a:latin typeface="TT Chocolate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724869" y="7194847"/>
            <a:ext cx="775135" cy="965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20"/>
              </a:lnSpc>
            </a:pPr>
            <a:r>
              <a:rPr lang="en-US" sz="6000">
                <a:solidFill>
                  <a:srgbClr val="000000"/>
                </a:solidFill>
                <a:latin typeface="TT Chocolates ExtraBold Bold"/>
              </a:rPr>
              <a:t>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948570" y="7223422"/>
            <a:ext cx="4119983" cy="11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1"/>
              </a:lnSpc>
            </a:pPr>
            <a:r>
              <a:rPr lang="en-US" sz="2599">
                <a:solidFill>
                  <a:srgbClr val="000000"/>
                </a:solidFill>
                <a:latin typeface="TT Chocolates Bold"/>
              </a:rPr>
              <a:t>Firebase Firestore Database</a:t>
            </a:r>
          </a:p>
          <a:p>
            <a:pPr>
              <a:lnSpc>
                <a:spcPts val="3048"/>
              </a:lnSpc>
            </a:pPr>
            <a:r>
              <a:rPr lang="en-US" sz="2400">
                <a:solidFill>
                  <a:srgbClr val="000000"/>
                </a:solidFill>
                <a:latin typeface="TT Chocolates"/>
              </a:rPr>
              <a:t>Base de datos NoSQL en tiempo real.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28700" y="9341077"/>
            <a:ext cx="2868529" cy="679105"/>
            <a:chOff x="0" y="0"/>
            <a:chExt cx="3824705" cy="90547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05473" cy="905473"/>
            </a:xfrm>
            <a:custGeom>
              <a:avLst/>
              <a:gdLst/>
              <a:ahLst/>
              <a:cxnLst/>
              <a:rect l="l" t="t" r="r" b="b"/>
              <a:pathLst>
                <a:path w="905473" h="905473">
                  <a:moveTo>
                    <a:pt x="0" y="0"/>
                  </a:moveTo>
                  <a:lnTo>
                    <a:pt x="905473" y="0"/>
                  </a:lnTo>
                  <a:lnTo>
                    <a:pt x="905473" y="905473"/>
                  </a:lnTo>
                  <a:lnTo>
                    <a:pt x="0" y="905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159299" y="0"/>
              <a:ext cx="2665406" cy="905473"/>
            </a:xfrm>
            <a:custGeom>
              <a:avLst/>
              <a:gdLst/>
              <a:ahLst/>
              <a:cxnLst/>
              <a:rect l="l" t="t" r="r" b="b"/>
              <a:pathLst>
                <a:path w="2665406" h="905473">
                  <a:moveTo>
                    <a:pt x="0" y="0"/>
                  </a:moveTo>
                  <a:lnTo>
                    <a:pt x="2665406" y="0"/>
                  </a:lnTo>
                  <a:lnTo>
                    <a:pt x="2665406" y="905473"/>
                  </a:lnTo>
                  <a:lnTo>
                    <a:pt x="0" y="905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7920658" y="7223422"/>
            <a:ext cx="4203104" cy="194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1"/>
              </a:lnSpc>
            </a:pPr>
            <a:r>
              <a:rPr lang="en-US" sz="2599">
                <a:solidFill>
                  <a:srgbClr val="000000"/>
                </a:solidFill>
                <a:latin typeface="TT Chocolates Bold"/>
              </a:rPr>
              <a:t>Firebase Storage</a:t>
            </a:r>
          </a:p>
          <a:p>
            <a:pPr>
              <a:lnSpc>
                <a:spcPts val="3048"/>
              </a:lnSpc>
            </a:pPr>
            <a:r>
              <a:rPr lang="en-US" sz="2400">
                <a:solidFill>
                  <a:srgbClr val="000000"/>
                </a:solidFill>
                <a:latin typeface="TT Chocolates"/>
              </a:rPr>
              <a:t>Servicio en la nube que permite almacenar y recuperar imágenes de manera eficiente.</a:t>
            </a:r>
          </a:p>
          <a:p>
            <a:pPr>
              <a:lnSpc>
                <a:spcPts val="3048"/>
              </a:lnSpc>
            </a:pPr>
            <a:endParaRPr lang="en-US" sz="2400">
              <a:solidFill>
                <a:srgbClr val="000000"/>
              </a:solidFill>
              <a:latin typeface="TT Chocolate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74462" flipH="1">
            <a:off x="-7345701" y="4605309"/>
            <a:ext cx="22539048" cy="8186006"/>
          </a:xfrm>
          <a:custGeom>
            <a:avLst/>
            <a:gdLst/>
            <a:ahLst/>
            <a:cxnLst/>
            <a:rect l="l" t="t" r="r" b="b"/>
            <a:pathLst>
              <a:path w="22539048" h="8186006">
                <a:moveTo>
                  <a:pt x="22539048" y="0"/>
                </a:moveTo>
                <a:lnTo>
                  <a:pt x="0" y="0"/>
                </a:lnTo>
                <a:lnTo>
                  <a:pt x="0" y="8186006"/>
                </a:lnTo>
                <a:lnTo>
                  <a:pt x="22539048" y="8186006"/>
                </a:lnTo>
                <a:lnTo>
                  <a:pt x="2253904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34760" y="6177845"/>
            <a:ext cx="17112584" cy="2943062"/>
            <a:chOff x="0" y="0"/>
            <a:chExt cx="6242717" cy="10736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42717" cy="1073637"/>
            </a:xfrm>
            <a:custGeom>
              <a:avLst/>
              <a:gdLst/>
              <a:ahLst/>
              <a:cxnLst/>
              <a:rect l="l" t="t" r="r" b="b"/>
              <a:pathLst>
                <a:path w="6242717" h="1073637">
                  <a:moveTo>
                    <a:pt x="6118257" y="1073637"/>
                  </a:moveTo>
                  <a:lnTo>
                    <a:pt x="124460" y="1073637"/>
                  </a:lnTo>
                  <a:cubicBezTo>
                    <a:pt x="55880" y="1073637"/>
                    <a:pt x="0" y="1017757"/>
                    <a:pt x="0" y="949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118257" y="0"/>
                  </a:lnTo>
                  <a:cubicBezTo>
                    <a:pt x="6186837" y="0"/>
                    <a:pt x="6242717" y="55880"/>
                    <a:pt x="6242717" y="124460"/>
                  </a:cubicBezTo>
                  <a:lnTo>
                    <a:pt x="6242717" y="949177"/>
                  </a:lnTo>
                  <a:cubicBezTo>
                    <a:pt x="6242717" y="1017757"/>
                    <a:pt x="6186837" y="1073637"/>
                    <a:pt x="6118257" y="1073637"/>
                  </a:cubicBezTo>
                  <a:close/>
                </a:path>
              </a:pathLst>
            </a:custGeom>
            <a:solidFill>
              <a:srgbClr val="CEE3FF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634760" y="1799729"/>
            <a:ext cx="4606613" cy="2591187"/>
            <a:chOff x="0" y="0"/>
            <a:chExt cx="1128903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l="-3746" r="-3746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028700" y="9341077"/>
            <a:ext cx="2868529" cy="679105"/>
            <a:chOff x="0" y="0"/>
            <a:chExt cx="3824705" cy="90547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05473" cy="905473"/>
            </a:xfrm>
            <a:custGeom>
              <a:avLst/>
              <a:gdLst/>
              <a:ahLst/>
              <a:cxnLst/>
              <a:rect l="l" t="t" r="r" b="b"/>
              <a:pathLst>
                <a:path w="905473" h="905473">
                  <a:moveTo>
                    <a:pt x="0" y="0"/>
                  </a:moveTo>
                  <a:lnTo>
                    <a:pt x="905473" y="0"/>
                  </a:lnTo>
                  <a:lnTo>
                    <a:pt x="905473" y="905473"/>
                  </a:lnTo>
                  <a:lnTo>
                    <a:pt x="0" y="905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159299" y="0"/>
              <a:ext cx="2665406" cy="905473"/>
            </a:xfrm>
            <a:custGeom>
              <a:avLst/>
              <a:gdLst/>
              <a:ahLst/>
              <a:cxnLst/>
              <a:rect l="l" t="t" r="r" b="b"/>
              <a:pathLst>
                <a:path w="2665406" h="905473">
                  <a:moveTo>
                    <a:pt x="0" y="0"/>
                  </a:moveTo>
                  <a:lnTo>
                    <a:pt x="2665406" y="0"/>
                  </a:lnTo>
                  <a:lnTo>
                    <a:pt x="2665406" y="905473"/>
                  </a:lnTo>
                  <a:lnTo>
                    <a:pt x="0" y="905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5864807" y="544252"/>
            <a:ext cx="11882536" cy="5102141"/>
            <a:chOff x="0" y="0"/>
            <a:chExt cx="15843382" cy="6802854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5843382" cy="6802854"/>
              <a:chOff x="0" y="0"/>
              <a:chExt cx="1892955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892956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892956" h="812800">
                    <a:moveTo>
                      <a:pt x="54935" y="0"/>
                    </a:moveTo>
                    <a:lnTo>
                      <a:pt x="1838020" y="0"/>
                    </a:lnTo>
                    <a:cubicBezTo>
                      <a:pt x="1868360" y="0"/>
                      <a:pt x="1892956" y="24595"/>
                      <a:pt x="1892956" y="54935"/>
                    </a:cubicBezTo>
                    <a:lnTo>
                      <a:pt x="1892956" y="757865"/>
                    </a:lnTo>
                    <a:cubicBezTo>
                      <a:pt x="1892956" y="788205"/>
                      <a:pt x="1868360" y="812800"/>
                      <a:pt x="1838020" y="812800"/>
                    </a:cubicBezTo>
                    <a:lnTo>
                      <a:pt x="54935" y="812800"/>
                    </a:lnTo>
                    <a:cubicBezTo>
                      <a:pt x="24595" y="812800"/>
                      <a:pt x="0" y="788205"/>
                      <a:pt x="0" y="757865"/>
                    </a:cubicBezTo>
                    <a:lnTo>
                      <a:pt x="0" y="54935"/>
                    </a:lnTo>
                    <a:cubicBezTo>
                      <a:pt x="0" y="24595"/>
                      <a:pt x="24595" y="0"/>
                      <a:pt x="54935" y="0"/>
                    </a:cubicBezTo>
                    <a:close/>
                  </a:path>
                </a:pathLst>
              </a:custGeom>
              <a:solidFill>
                <a:srgbClr val="F2F3F5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16"/>
                  </a:lnSpc>
                </a:pPr>
                <a:endParaRPr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575827" y="710111"/>
              <a:ext cx="14707073" cy="5401582"/>
            </a:xfrm>
            <a:custGeom>
              <a:avLst/>
              <a:gdLst/>
              <a:ahLst/>
              <a:cxnLst/>
              <a:rect l="l" t="t" r="r" b="b"/>
              <a:pathLst>
                <a:path w="14707073" h="5401582">
                  <a:moveTo>
                    <a:pt x="0" y="0"/>
                  </a:moveTo>
                  <a:lnTo>
                    <a:pt x="14707073" y="0"/>
                  </a:lnTo>
                  <a:lnTo>
                    <a:pt x="14707073" y="5401582"/>
                  </a:lnTo>
                  <a:lnTo>
                    <a:pt x="0" y="54015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2802" b="-2802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190708" y="6651050"/>
            <a:ext cx="3535204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Escalabilidad y rendimiento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280985" y="6651050"/>
            <a:ext cx="3777615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Sincronización en tiempo real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274901" y="6651050"/>
            <a:ext cx="5984399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Fácil integración con otros servicios de Firebase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51973" y="7165887"/>
            <a:ext cx="4212673" cy="986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6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T Chocolates"/>
              </a:rPr>
              <a:t>Manejo de grandes volúmenes de datos y cargas de trabajo intensivas de manera eficiente.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512321" y="7165887"/>
            <a:ext cx="5314944" cy="1309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6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T Chocolates"/>
              </a:rPr>
              <a:t>Cualquier cambio en los datos, como la recepción de un nuevo mensaje en la aplicación, se reflejará instantáneamente en todos los dispositivos conectados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827452" y="7165887"/>
            <a:ext cx="4879297" cy="1309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6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T Chocolates"/>
              </a:rPr>
              <a:t> Integración total con otros servicios de FirebaseComo la autenticación de usuarios, notificaciones push, almacenamiento de archivos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DC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16777" y="-653810"/>
            <a:ext cx="10190383" cy="11594620"/>
            <a:chOff x="0" y="0"/>
            <a:chExt cx="2683887" cy="30537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83887" cy="3053727"/>
            </a:xfrm>
            <a:custGeom>
              <a:avLst/>
              <a:gdLst/>
              <a:ahLst/>
              <a:cxnLst/>
              <a:rect l="l" t="t" r="r" b="b"/>
              <a:pathLst>
                <a:path w="2683887" h="3053727">
                  <a:moveTo>
                    <a:pt x="0" y="0"/>
                  </a:moveTo>
                  <a:lnTo>
                    <a:pt x="2683887" y="0"/>
                  </a:lnTo>
                  <a:lnTo>
                    <a:pt x="2683887" y="3053727"/>
                  </a:lnTo>
                  <a:lnTo>
                    <a:pt x="0" y="3053727"/>
                  </a:lnTo>
                  <a:close/>
                </a:path>
              </a:pathLst>
            </a:custGeom>
            <a:solidFill>
              <a:srgbClr val="4285F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6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2506908" flipH="1">
            <a:off x="-1529232" y="1953176"/>
            <a:ext cx="22539048" cy="8186006"/>
          </a:xfrm>
          <a:custGeom>
            <a:avLst/>
            <a:gdLst/>
            <a:ahLst/>
            <a:cxnLst/>
            <a:rect l="l" t="t" r="r" b="b"/>
            <a:pathLst>
              <a:path w="22539048" h="8186006">
                <a:moveTo>
                  <a:pt x="22539048" y="0"/>
                </a:moveTo>
                <a:lnTo>
                  <a:pt x="0" y="0"/>
                </a:lnTo>
                <a:lnTo>
                  <a:pt x="0" y="8186006"/>
                </a:lnTo>
                <a:lnTo>
                  <a:pt x="22539048" y="8186006"/>
                </a:lnTo>
                <a:lnTo>
                  <a:pt x="2253904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8618279" y="340012"/>
            <a:ext cx="1710655" cy="962231"/>
            <a:chOff x="0" y="0"/>
            <a:chExt cx="1128903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l="-3746" r="-3746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492556" y="2083787"/>
            <a:ext cx="8562734" cy="4816478"/>
            <a:chOff x="0" y="0"/>
            <a:chExt cx="1128903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t="-3870" b="-3870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028700" y="9341077"/>
            <a:ext cx="2868529" cy="679105"/>
            <a:chOff x="0" y="0"/>
            <a:chExt cx="3824705" cy="9054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05473" cy="905473"/>
            </a:xfrm>
            <a:custGeom>
              <a:avLst/>
              <a:gdLst/>
              <a:ahLst/>
              <a:cxnLst/>
              <a:rect l="l" t="t" r="r" b="b"/>
              <a:pathLst>
                <a:path w="905473" h="905473">
                  <a:moveTo>
                    <a:pt x="0" y="0"/>
                  </a:moveTo>
                  <a:lnTo>
                    <a:pt x="905473" y="0"/>
                  </a:lnTo>
                  <a:lnTo>
                    <a:pt x="905473" y="905473"/>
                  </a:lnTo>
                  <a:lnTo>
                    <a:pt x="0" y="905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159299" y="0"/>
              <a:ext cx="2665406" cy="905473"/>
            </a:xfrm>
            <a:custGeom>
              <a:avLst/>
              <a:gdLst/>
              <a:ahLst/>
              <a:cxnLst/>
              <a:rect l="l" t="t" r="r" b="b"/>
              <a:pathLst>
                <a:path w="2665406" h="905473">
                  <a:moveTo>
                    <a:pt x="0" y="0"/>
                  </a:moveTo>
                  <a:lnTo>
                    <a:pt x="2665406" y="0"/>
                  </a:lnTo>
                  <a:lnTo>
                    <a:pt x="2665406" y="905473"/>
                  </a:lnTo>
                  <a:lnTo>
                    <a:pt x="0" y="905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791524" y="7134694"/>
            <a:ext cx="4948788" cy="1971953"/>
            <a:chOff x="0" y="0"/>
            <a:chExt cx="1303385" cy="51936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03384" cy="519362"/>
            </a:xfrm>
            <a:custGeom>
              <a:avLst/>
              <a:gdLst/>
              <a:ahLst/>
              <a:cxnLst/>
              <a:rect l="l" t="t" r="r" b="b"/>
              <a:pathLst>
                <a:path w="1303384" h="519362">
                  <a:moveTo>
                    <a:pt x="79785" y="0"/>
                  </a:moveTo>
                  <a:lnTo>
                    <a:pt x="1223600" y="0"/>
                  </a:lnTo>
                  <a:cubicBezTo>
                    <a:pt x="1244760" y="0"/>
                    <a:pt x="1265053" y="8406"/>
                    <a:pt x="1280016" y="23368"/>
                  </a:cubicBezTo>
                  <a:cubicBezTo>
                    <a:pt x="1294979" y="38331"/>
                    <a:pt x="1303384" y="58625"/>
                    <a:pt x="1303384" y="79785"/>
                  </a:cubicBezTo>
                  <a:lnTo>
                    <a:pt x="1303384" y="439577"/>
                  </a:lnTo>
                  <a:cubicBezTo>
                    <a:pt x="1303384" y="460738"/>
                    <a:pt x="1294979" y="481031"/>
                    <a:pt x="1280016" y="495994"/>
                  </a:cubicBezTo>
                  <a:cubicBezTo>
                    <a:pt x="1265053" y="510956"/>
                    <a:pt x="1244760" y="519362"/>
                    <a:pt x="1223600" y="519362"/>
                  </a:cubicBezTo>
                  <a:lnTo>
                    <a:pt x="79785" y="519362"/>
                  </a:lnTo>
                  <a:cubicBezTo>
                    <a:pt x="58625" y="519362"/>
                    <a:pt x="38331" y="510956"/>
                    <a:pt x="23368" y="495994"/>
                  </a:cubicBezTo>
                  <a:cubicBezTo>
                    <a:pt x="8406" y="481031"/>
                    <a:pt x="0" y="460738"/>
                    <a:pt x="0" y="439577"/>
                  </a:cubicBezTo>
                  <a:lnTo>
                    <a:pt x="0" y="79785"/>
                  </a:lnTo>
                  <a:cubicBezTo>
                    <a:pt x="0" y="58625"/>
                    <a:pt x="8406" y="38331"/>
                    <a:pt x="23368" y="23368"/>
                  </a:cubicBezTo>
                  <a:cubicBezTo>
                    <a:pt x="38331" y="8406"/>
                    <a:pt x="58625" y="0"/>
                    <a:pt x="79785" y="0"/>
                  </a:cubicBezTo>
                  <a:close/>
                </a:path>
              </a:pathLst>
            </a:custGeom>
            <a:solidFill>
              <a:srgbClr val="CEE3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6"/>
                </a:lnSpc>
              </a:pPr>
              <a:endParaRPr/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0172341" y="2083787"/>
            <a:ext cx="7355580" cy="7596843"/>
            <a:chOff x="0" y="0"/>
            <a:chExt cx="6350000" cy="6558280"/>
          </a:xfrm>
        </p:grpSpPr>
        <p:sp>
          <p:nvSpPr>
            <p:cNvPr id="17" name="Freeform 17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8"/>
              <a:stretch>
                <a:fillRect l="-8663" r="-8663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4285F3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444931" y="1245094"/>
            <a:ext cx="8699069" cy="537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 err="1">
                <a:solidFill>
                  <a:srgbClr val="FFFFFF"/>
                </a:solidFill>
                <a:latin typeface="Open Sans Bold"/>
              </a:rPr>
              <a:t>Lectura</a:t>
            </a:r>
            <a:r>
              <a:rPr lang="en-US" sz="3200" dirty="0">
                <a:solidFill>
                  <a:srgbClr val="FFFFFF"/>
                </a:solidFill>
                <a:latin typeface="Open Sans Bold"/>
              </a:rPr>
              <a:t> de </a:t>
            </a:r>
            <a:r>
              <a:rPr lang="en-US" sz="3200" dirty="0" err="1">
                <a:solidFill>
                  <a:srgbClr val="FFFFFF"/>
                </a:solidFill>
                <a:latin typeface="Open Sans Bold"/>
              </a:rPr>
              <a:t>mensajes</a:t>
            </a:r>
            <a:r>
              <a:rPr lang="en-US" sz="3200" dirty="0">
                <a:solidFill>
                  <a:srgbClr val="FFFFFF"/>
                </a:solidFill>
                <a:latin typeface="Open Sans Bold"/>
              </a:rPr>
              <a:t> de un Chat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057400" y="7338318"/>
            <a:ext cx="4419600" cy="372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dirty="0" err="1">
                <a:solidFill>
                  <a:srgbClr val="2E2E2E"/>
                </a:solidFill>
                <a:latin typeface="Open Sans Bold"/>
              </a:rPr>
              <a:t>Escucha</a:t>
            </a:r>
            <a:r>
              <a:rPr lang="en-US" sz="2200" dirty="0">
                <a:solidFill>
                  <a:srgbClr val="2E2E2E"/>
                </a:solidFill>
                <a:latin typeface="Open Sans Bold"/>
              </a:rPr>
              <a:t> </a:t>
            </a:r>
            <a:r>
              <a:rPr lang="en-US" sz="2200" dirty="0" err="1">
                <a:solidFill>
                  <a:srgbClr val="2E2E2E"/>
                </a:solidFill>
                <a:latin typeface="Open Sans Bold"/>
              </a:rPr>
              <a:t>en</a:t>
            </a:r>
            <a:r>
              <a:rPr lang="en-US" sz="2200" dirty="0">
                <a:solidFill>
                  <a:srgbClr val="2E2E2E"/>
                </a:solidFill>
                <a:latin typeface="Open Sans Bold"/>
              </a:rPr>
              <a:t> </a:t>
            </a:r>
            <a:r>
              <a:rPr lang="en-US" sz="2200" dirty="0" err="1">
                <a:solidFill>
                  <a:srgbClr val="2E2E2E"/>
                </a:solidFill>
                <a:latin typeface="Open Sans Bold"/>
              </a:rPr>
              <a:t>Tiempo</a:t>
            </a:r>
            <a:r>
              <a:rPr lang="en-US" sz="2200" dirty="0">
                <a:solidFill>
                  <a:srgbClr val="2E2E2E"/>
                </a:solidFill>
                <a:latin typeface="Open Sans Bold"/>
              </a:rPr>
              <a:t> Real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331543" y="7886662"/>
            <a:ext cx="3805641" cy="986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6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TT Chocolates"/>
              </a:rPr>
              <a:t>Ambos </a:t>
            </a:r>
            <a:r>
              <a:rPr lang="en-US" sz="2400" dirty="0" err="1">
                <a:solidFill>
                  <a:srgbClr val="000000"/>
                </a:solidFill>
                <a:latin typeface="TT Chocolates"/>
              </a:rPr>
              <a:t>metodos</a:t>
            </a:r>
            <a:r>
              <a:rPr lang="en-US" sz="2400" dirty="0">
                <a:solidFill>
                  <a:srgbClr val="000000"/>
                </a:solidFill>
                <a:latin typeface="TT Chocolate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T Chocolates"/>
              </a:rPr>
              <a:t>estan</a:t>
            </a:r>
            <a:r>
              <a:rPr lang="en-US" sz="2400" dirty="0">
                <a:solidFill>
                  <a:srgbClr val="000000"/>
                </a:solidFill>
                <a:latin typeface="TT Chocolate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T Chocolates"/>
              </a:rPr>
              <a:t>escuchando</a:t>
            </a:r>
            <a:r>
              <a:rPr lang="en-US" sz="2400" dirty="0">
                <a:solidFill>
                  <a:srgbClr val="000000"/>
                </a:solidFill>
                <a:latin typeface="TT Chocolates"/>
              </a:rPr>
              <a:t> la Base de </a:t>
            </a:r>
            <a:r>
              <a:rPr lang="en-US" sz="2400" dirty="0" err="1">
                <a:solidFill>
                  <a:srgbClr val="000000"/>
                </a:solidFill>
                <a:latin typeface="TT Chocolates"/>
              </a:rPr>
              <a:t>datos</a:t>
            </a:r>
            <a:r>
              <a:rPr lang="en-US" sz="2400" dirty="0">
                <a:solidFill>
                  <a:srgbClr val="000000"/>
                </a:solidFill>
                <a:latin typeface="TT Chocolates"/>
              </a:rPr>
              <a:t> y </a:t>
            </a:r>
            <a:r>
              <a:rPr lang="en-US" sz="2400" dirty="0" err="1">
                <a:solidFill>
                  <a:srgbClr val="000000"/>
                </a:solidFill>
                <a:latin typeface="TT Chocolates"/>
              </a:rPr>
              <a:t>si</a:t>
            </a:r>
            <a:r>
              <a:rPr lang="en-US" sz="2400" dirty="0">
                <a:solidFill>
                  <a:srgbClr val="000000"/>
                </a:solidFill>
                <a:latin typeface="TT Chocolates"/>
              </a:rPr>
              <a:t> hay un </a:t>
            </a:r>
            <a:r>
              <a:rPr lang="en-US" sz="2400" dirty="0" err="1">
                <a:solidFill>
                  <a:srgbClr val="000000"/>
                </a:solidFill>
                <a:latin typeface="TT Chocolates"/>
              </a:rPr>
              <a:t>cambio</a:t>
            </a:r>
            <a:r>
              <a:rPr lang="en-US" sz="2400" dirty="0">
                <a:solidFill>
                  <a:srgbClr val="000000"/>
                </a:solidFill>
                <a:latin typeface="TT Chocolate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T Chocolates"/>
              </a:rPr>
              <a:t>actualizan</a:t>
            </a:r>
            <a:endParaRPr lang="en-US" sz="2400" dirty="0">
              <a:solidFill>
                <a:srgbClr val="000000"/>
              </a:solidFill>
              <a:latin typeface="TT Chocolate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510358" y="1245094"/>
            <a:ext cx="6679545" cy="537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 err="1">
                <a:solidFill>
                  <a:srgbClr val="2E2E2E"/>
                </a:solidFill>
                <a:latin typeface="Open Sans Bold"/>
              </a:rPr>
              <a:t>Lectura</a:t>
            </a:r>
            <a:r>
              <a:rPr lang="en-US" sz="3200" dirty="0">
                <a:solidFill>
                  <a:srgbClr val="2E2E2E"/>
                </a:solidFill>
                <a:latin typeface="Open Sans Bold"/>
              </a:rPr>
              <a:t> de las </a:t>
            </a:r>
            <a:r>
              <a:rPr lang="en-US" sz="3200" dirty="0" err="1">
                <a:solidFill>
                  <a:srgbClr val="2E2E2E"/>
                </a:solidFill>
                <a:latin typeface="Open Sans Bold"/>
              </a:rPr>
              <a:t>conversaciones</a:t>
            </a:r>
            <a:endParaRPr lang="en-US" sz="3200" dirty="0">
              <a:solidFill>
                <a:srgbClr val="2E2E2E"/>
              </a:solidFill>
              <a:latin typeface="Open Sans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DC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74462" flipH="1">
            <a:off x="-7345701" y="4605309"/>
            <a:ext cx="22539048" cy="8186006"/>
          </a:xfrm>
          <a:custGeom>
            <a:avLst/>
            <a:gdLst/>
            <a:ahLst/>
            <a:cxnLst/>
            <a:rect l="l" t="t" r="r" b="b"/>
            <a:pathLst>
              <a:path w="22539048" h="8186006">
                <a:moveTo>
                  <a:pt x="22539048" y="0"/>
                </a:moveTo>
                <a:lnTo>
                  <a:pt x="0" y="0"/>
                </a:lnTo>
                <a:lnTo>
                  <a:pt x="0" y="8186006"/>
                </a:lnTo>
                <a:lnTo>
                  <a:pt x="22539048" y="8186006"/>
                </a:lnTo>
                <a:lnTo>
                  <a:pt x="2253904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4030114"/>
            <a:ext cx="16230600" cy="4946809"/>
            <a:chOff x="0" y="0"/>
            <a:chExt cx="5920967" cy="18046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20967" cy="1804609"/>
            </a:xfrm>
            <a:custGeom>
              <a:avLst/>
              <a:gdLst/>
              <a:ahLst/>
              <a:cxnLst/>
              <a:rect l="l" t="t" r="r" b="b"/>
              <a:pathLst>
                <a:path w="5920967" h="1804609">
                  <a:moveTo>
                    <a:pt x="5796507" y="1804609"/>
                  </a:moveTo>
                  <a:lnTo>
                    <a:pt x="124460" y="1804609"/>
                  </a:lnTo>
                  <a:cubicBezTo>
                    <a:pt x="55880" y="1804609"/>
                    <a:pt x="0" y="1748729"/>
                    <a:pt x="0" y="168014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96507" y="0"/>
                  </a:lnTo>
                  <a:cubicBezTo>
                    <a:pt x="5865087" y="0"/>
                    <a:pt x="5920967" y="55880"/>
                    <a:pt x="5920967" y="124460"/>
                  </a:cubicBezTo>
                  <a:lnTo>
                    <a:pt x="5920967" y="1680149"/>
                  </a:lnTo>
                  <a:cubicBezTo>
                    <a:pt x="5920967" y="1748729"/>
                    <a:pt x="5865087" y="1804609"/>
                    <a:pt x="5796507" y="1804609"/>
                  </a:cubicBezTo>
                  <a:close/>
                </a:path>
              </a:pathLst>
            </a:custGeom>
            <a:solidFill>
              <a:srgbClr val="A3E1DC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3246390" y="6336873"/>
            <a:ext cx="14012894" cy="23667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7813883" y="6250296"/>
            <a:ext cx="172862" cy="172862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5240099" y="6250296"/>
            <a:ext cx="172862" cy="172862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3171762" y="6250296"/>
            <a:ext cx="172862" cy="172862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387668" y="6250296"/>
            <a:ext cx="172862" cy="172862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2961452" y="6250296"/>
            <a:ext cx="172862" cy="172862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5026220" y="6250296"/>
            <a:ext cx="172862" cy="172862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028700" y="9341077"/>
            <a:ext cx="2868529" cy="679105"/>
            <a:chOff x="0" y="0"/>
            <a:chExt cx="3824705" cy="90547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05473" cy="905473"/>
            </a:xfrm>
            <a:custGeom>
              <a:avLst/>
              <a:gdLst/>
              <a:ahLst/>
              <a:cxnLst/>
              <a:rect l="l" t="t" r="r" b="b"/>
              <a:pathLst>
                <a:path w="905473" h="905473">
                  <a:moveTo>
                    <a:pt x="0" y="0"/>
                  </a:moveTo>
                  <a:lnTo>
                    <a:pt x="905473" y="0"/>
                  </a:lnTo>
                  <a:lnTo>
                    <a:pt x="905473" y="905473"/>
                  </a:lnTo>
                  <a:lnTo>
                    <a:pt x="0" y="905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1159299" y="0"/>
              <a:ext cx="2665406" cy="905473"/>
            </a:xfrm>
            <a:custGeom>
              <a:avLst/>
              <a:gdLst/>
              <a:ahLst/>
              <a:cxnLst/>
              <a:rect l="l" t="t" r="r" b="b"/>
              <a:pathLst>
                <a:path w="2665406" h="905473">
                  <a:moveTo>
                    <a:pt x="0" y="0"/>
                  </a:moveTo>
                  <a:lnTo>
                    <a:pt x="2665406" y="0"/>
                  </a:lnTo>
                  <a:lnTo>
                    <a:pt x="2665406" y="905473"/>
                  </a:lnTo>
                  <a:lnTo>
                    <a:pt x="0" y="905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2993839" y="517207"/>
            <a:ext cx="12300322" cy="965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20"/>
              </a:lnSpc>
            </a:pPr>
            <a:r>
              <a:rPr lang="en-US" sz="6000">
                <a:solidFill>
                  <a:srgbClr val="000000"/>
                </a:solidFill>
                <a:latin typeface="TT Chocolates ExtraBold Bold"/>
              </a:rPr>
              <a:t>Encriptación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7674093" y="1685835"/>
            <a:ext cx="2713575" cy="2141487"/>
            <a:chOff x="0" y="0"/>
            <a:chExt cx="3618100" cy="2855316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3618100" cy="2855316"/>
              <a:chOff x="0" y="0"/>
              <a:chExt cx="858509" cy="677515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58509" cy="677515"/>
              </a:xfrm>
              <a:custGeom>
                <a:avLst/>
                <a:gdLst/>
                <a:ahLst/>
                <a:cxnLst/>
                <a:rect l="l" t="t" r="r" b="b"/>
                <a:pathLst>
                  <a:path w="858509" h="677515">
                    <a:moveTo>
                      <a:pt x="94898" y="0"/>
                    </a:moveTo>
                    <a:lnTo>
                      <a:pt x="763612" y="0"/>
                    </a:lnTo>
                    <a:cubicBezTo>
                      <a:pt x="816022" y="0"/>
                      <a:pt x="858509" y="42487"/>
                      <a:pt x="858509" y="94898"/>
                    </a:cubicBezTo>
                    <a:lnTo>
                      <a:pt x="858509" y="582617"/>
                    </a:lnTo>
                    <a:cubicBezTo>
                      <a:pt x="858509" y="635028"/>
                      <a:pt x="816022" y="677515"/>
                      <a:pt x="763612" y="677515"/>
                    </a:cubicBezTo>
                    <a:lnTo>
                      <a:pt x="94898" y="677515"/>
                    </a:lnTo>
                    <a:cubicBezTo>
                      <a:pt x="42487" y="677515"/>
                      <a:pt x="0" y="635028"/>
                      <a:pt x="0" y="582617"/>
                    </a:cubicBezTo>
                    <a:lnTo>
                      <a:pt x="0" y="94898"/>
                    </a:lnTo>
                    <a:cubicBezTo>
                      <a:pt x="0" y="42487"/>
                      <a:pt x="42487" y="0"/>
                      <a:pt x="9489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64842" tIns="64842" rIns="64842" bIns="64842" rtlCol="0" anchor="ctr"/>
              <a:lstStyle/>
              <a:p>
                <a:pPr algn="ctr">
                  <a:lnSpc>
                    <a:spcPts val="2615"/>
                  </a:lnSpc>
                </a:pPr>
                <a:endParaRPr/>
              </a:p>
            </p:txBody>
          </p:sp>
        </p:grpSp>
        <p:sp>
          <p:nvSpPr>
            <p:cNvPr id="26" name="Freeform 26"/>
            <p:cNvSpPr/>
            <p:nvPr/>
          </p:nvSpPr>
          <p:spPr>
            <a:xfrm rot="-3558936">
              <a:off x="721868" y="389706"/>
              <a:ext cx="1585259" cy="2106947"/>
            </a:xfrm>
            <a:custGeom>
              <a:avLst/>
              <a:gdLst/>
              <a:ahLst/>
              <a:cxnLst/>
              <a:rect l="l" t="t" r="r" b="b"/>
              <a:pathLst>
                <a:path w="1585259" h="2106947">
                  <a:moveTo>
                    <a:pt x="0" y="0"/>
                  </a:moveTo>
                  <a:lnTo>
                    <a:pt x="1585258" y="0"/>
                  </a:lnTo>
                  <a:lnTo>
                    <a:pt x="1585258" y="2106947"/>
                  </a:lnTo>
                  <a:lnTo>
                    <a:pt x="0" y="2106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793139" y="1622698"/>
              <a:ext cx="2620927" cy="3640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61"/>
                </a:lnSpc>
                <a:spcBef>
                  <a:spcPct val="0"/>
                </a:spcBef>
              </a:pPr>
              <a:r>
                <a:rPr lang="en-US" sz="1891">
                  <a:solidFill>
                    <a:srgbClr val="2E2E2E"/>
                  </a:solidFill>
                  <a:latin typeface="TT Chocolates Bold"/>
                </a:rPr>
                <a:t>RSA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93139" y="883589"/>
              <a:ext cx="2620927" cy="264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21"/>
                </a:lnSpc>
                <a:spcBef>
                  <a:spcPct val="0"/>
                </a:spcBef>
              </a:pPr>
              <a:r>
                <a:rPr lang="en-US" sz="1304">
                  <a:solidFill>
                    <a:srgbClr val="2E2E2E"/>
                  </a:solidFill>
                  <a:latin typeface="TT Chocolates Bold"/>
                </a:rPr>
                <a:t>1024 bit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435883" y="6795591"/>
            <a:ext cx="3389804" cy="299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9"/>
              </a:lnSpc>
            </a:pPr>
            <a:r>
              <a:rPr lang="en-US" sz="1999" spc="69">
                <a:solidFill>
                  <a:srgbClr val="000000"/>
                </a:solidFill>
                <a:latin typeface="TT Chocolates ExtraBold"/>
              </a:rPr>
              <a:t>INICIO CHAT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545197" y="4725164"/>
            <a:ext cx="3389804" cy="299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9"/>
              </a:lnSpc>
            </a:pPr>
            <a:r>
              <a:rPr lang="en-US" sz="1999" spc="69">
                <a:solidFill>
                  <a:srgbClr val="000000"/>
                </a:solidFill>
                <a:latin typeface="TT Chocolates ExtraBold"/>
              </a:rPr>
              <a:t>ENCRIPTA MENSAJE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750030" y="4728527"/>
            <a:ext cx="3389804" cy="299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9"/>
              </a:lnSpc>
            </a:pPr>
            <a:r>
              <a:rPr lang="en-US" sz="1999" spc="69">
                <a:solidFill>
                  <a:srgbClr val="000000"/>
                </a:solidFill>
                <a:latin typeface="TT Chocolates ExtraBold"/>
              </a:rPr>
              <a:t>LECTURA MENSAJE POR B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302130" y="4728527"/>
            <a:ext cx="3389804" cy="299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9"/>
              </a:lnSpc>
            </a:pPr>
            <a:r>
              <a:rPr lang="en-US" sz="1999" spc="69">
                <a:solidFill>
                  <a:srgbClr val="000000"/>
                </a:solidFill>
                <a:latin typeface="TT Chocolates ExtraBold"/>
              </a:rPr>
              <a:t>LECTURA MENSAJE POR A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176246" y="6898842"/>
            <a:ext cx="3389804" cy="575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9"/>
              </a:lnSpc>
            </a:pPr>
            <a:r>
              <a:rPr lang="en-US" sz="1999" spc="69">
                <a:solidFill>
                  <a:srgbClr val="000000"/>
                </a:solidFill>
                <a:latin typeface="TT Chocolates ExtraBold"/>
              </a:rPr>
              <a:t>PRIMERA LECTURA DEL CHAT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410245" y="6898842"/>
            <a:ext cx="3389804" cy="299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9"/>
              </a:lnSpc>
            </a:pPr>
            <a:r>
              <a:rPr lang="en-US" sz="1999" spc="69">
                <a:solidFill>
                  <a:srgbClr val="000000"/>
                </a:solidFill>
                <a:latin typeface="TT Chocolates ExtraBold"/>
              </a:rPr>
              <a:t>ENVIAR MENSAJE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35897" y="7171176"/>
            <a:ext cx="3448123" cy="935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TT Chocolates"/>
              </a:rPr>
              <a:t>Se generar el par de claves el Usuario A y se envía la clave publica al Usuario B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602475" y="5104112"/>
            <a:ext cx="3448123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TT Chocolates"/>
              </a:rPr>
              <a:t>Con clave privada del Usuario A se encipta mensaje y se envia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750044" y="5104112"/>
            <a:ext cx="3448123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TT Chocolates"/>
              </a:rPr>
              <a:t>Desencripta el Usuario B con clave publica recibida del usuario A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302144" y="5104112"/>
            <a:ext cx="3448123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TT Chocolates"/>
              </a:rPr>
              <a:t>Desencripta el Usuario A con clave publica recibida del usuario B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176253" y="7445576"/>
            <a:ext cx="3448123" cy="935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TT Chocolates"/>
              </a:rPr>
              <a:t>Mismo proceso a la inversa: generar el par de claves del Usuario B y se envía la clave publica al otro usuario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410259" y="7274427"/>
            <a:ext cx="3448123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TT Chocolates"/>
              </a:rPr>
              <a:t>Con clave Privada del Usuario B encripta y envia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12668" y="4653861"/>
            <a:ext cx="11462665" cy="1202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10"/>
              </a:lnSpc>
            </a:pPr>
            <a:r>
              <a:rPr lang="en-US" sz="9000" spc="773">
                <a:solidFill>
                  <a:srgbClr val="FFFFFF"/>
                </a:solidFill>
                <a:latin typeface="TT Chocolates ExtraBold"/>
              </a:rPr>
              <a:t>APLICACIÓN</a:t>
            </a:r>
          </a:p>
        </p:txBody>
      </p:sp>
      <p:sp>
        <p:nvSpPr>
          <p:cNvPr id="3" name="Freeform 3"/>
          <p:cNvSpPr/>
          <p:nvPr/>
        </p:nvSpPr>
        <p:spPr>
          <a:xfrm rot="-8374462" flipH="1">
            <a:off x="-7345701" y="4605309"/>
            <a:ext cx="22539048" cy="8186006"/>
          </a:xfrm>
          <a:custGeom>
            <a:avLst/>
            <a:gdLst/>
            <a:ahLst/>
            <a:cxnLst/>
            <a:rect l="l" t="t" r="r" b="b"/>
            <a:pathLst>
              <a:path w="22539048" h="8186006">
                <a:moveTo>
                  <a:pt x="22539048" y="0"/>
                </a:moveTo>
                <a:lnTo>
                  <a:pt x="0" y="0"/>
                </a:lnTo>
                <a:lnTo>
                  <a:pt x="0" y="8186006"/>
                </a:lnTo>
                <a:lnTo>
                  <a:pt x="22539048" y="8186006"/>
                </a:lnTo>
                <a:lnTo>
                  <a:pt x="2253904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8604965" flipH="1">
            <a:off x="370494" y="-4408372"/>
            <a:ext cx="22539048" cy="8186006"/>
          </a:xfrm>
          <a:custGeom>
            <a:avLst/>
            <a:gdLst/>
            <a:ahLst/>
            <a:cxnLst/>
            <a:rect l="l" t="t" r="r" b="b"/>
            <a:pathLst>
              <a:path w="22539048" h="8186006">
                <a:moveTo>
                  <a:pt x="22539048" y="0"/>
                </a:moveTo>
                <a:lnTo>
                  <a:pt x="0" y="0"/>
                </a:lnTo>
                <a:lnTo>
                  <a:pt x="0" y="8186006"/>
                </a:lnTo>
                <a:lnTo>
                  <a:pt x="22539048" y="8186006"/>
                </a:lnTo>
                <a:lnTo>
                  <a:pt x="2253904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9341077"/>
            <a:ext cx="2868529" cy="679105"/>
            <a:chOff x="0" y="0"/>
            <a:chExt cx="3824705" cy="90547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05473" cy="905473"/>
            </a:xfrm>
            <a:custGeom>
              <a:avLst/>
              <a:gdLst/>
              <a:ahLst/>
              <a:cxnLst/>
              <a:rect l="l" t="t" r="r" b="b"/>
              <a:pathLst>
                <a:path w="905473" h="905473">
                  <a:moveTo>
                    <a:pt x="0" y="0"/>
                  </a:moveTo>
                  <a:lnTo>
                    <a:pt x="905473" y="0"/>
                  </a:lnTo>
                  <a:lnTo>
                    <a:pt x="905473" y="905473"/>
                  </a:lnTo>
                  <a:lnTo>
                    <a:pt x="0" y="905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59299" y="0"/>
              <a:ext cx="2665406" cy="905473"/>
            </a:xfrm>
            <a:custGeom>
              <a:avLst/>
              <a:gdLst/>
              <a:ahLst/>
              <a:cxnLst/>
              <a:rect l="l" t="t" r="r" b="b"/>
              <a:pathLst>
                <a:path w="2665406" h="905473">
                  <a:moveTo>
                    <a:pt x="0" y="0"/>
                  </a:moveTo>
                  <a:lnTo>
                    <a:pt x="2665406" y="0"/>
                  </a:lnTo>
                  <a:lnTo>
                    <a:pt x="2665406" y="905473"/>
                  </a:lnTo>
                  <a:lnTo>
                    <a:pt x="0" y="905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DC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24376" flipH="1">
            <a:off x="-2506663" y="2961491"/>
            <a:ext cx="22539048" cy="8186006"/>
          </a:xfrm>
          <a:custGeom>
            <a:avLst/>
            <a:gdLst/>
            <a:ahLst/>
            <a:cxnLst/>
            <a:rect l="l" t="t" r="r" b="b"/>
            <a:pathLst>
              <a:path w="22539048" h="8186006">
                <a:moveTo>
                  <a:pt x="22539048" y="0"/>
                </a:moveTo>
                <a:lnTo>
                  <a:pt x="0" y="0"/>
                </a:lnTo>
                <a:lnTo>
                  <a:pt x="0" y="8186006"/>
                </a:lnTo>
                <a:lnTo>
                  <a:pt x="22539048" y="8186006"/>
                </a:lnTo>
                <a:lnTo>
                  <a:pt x="2253904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514426" y="2619873"/>
            <a:ext cx="3208407" cy="6348385"/>
            <a:chOff x="0" y="0"/>
            <a:chExt cx="2620010" cy="5184140"/>
          </a:xfrm>
        </p:grpSpPr>
        <p:sp>
          <p:nvSpPr>
            <p:cNvPr id="4" name="Freeform 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324" r="-1324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3463685" y="2619873"/>
            <a:ext cx="3208407" cy="6348385"/>
            <a:chOff x="0" y="0"/>
            <a:chExt cx="2620010" cy="5184140"/>
          </a:xfrm>
        </p:grpSpPr>
        <p:sp>
          <p:nvSpPr>
            <p:cNvPr id="14" name="Freeform 1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1324" r="-1324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5565167" y="2619873"/>
            <a:ext cx="3208407" cy="6348385"/>
            <a:chOff x="0" y="0"/>
            <a:chExt cx="2620010" cy="5184140"/>
          </a:xfrm>
        </p:grpSpPr>
        <p:sp>
          <p:nvSpPr>
            <p:cNvPr id="24" name="Freeform 2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1324" r="-1324"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33" name="Group 33"/>
          <p:cNvGrpSpPr>
            <a:grpSpLocks noChangeAspect="1"/>
          </p:cNvGrpSpPr>
          <p:nvPr/>
        </p:nvGrpSpPr>
        <p:grpSpPr>
          <a:xfrm>
            <a:off x="1615908" y="2619873"/>
            <a:ext cx="3208407" cy="6348385"/>
            <a:chOff x="0" y="0"/>
            <a:chExt cx="2620010" cy="5184140"/>
          </a:xfrm>
        </p:grpSpPr>
        <p:sp>
          <p:nvSpPr>
            <p:cNvPr id="34" name="Freeform 3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1324" r="-1324"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2" name="Freeform 4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43" name="AutoShape 43"/>
          <p:cNvSpPr/>
          <p:nvPr/>
        </p:nvSpPr>
        <p:spPr>
          <a:xfrm flipV="1">
            <a:off x="1749106" y="1707478"/>
            <a:ext cx="16736014" cy="17574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4" name="Group 44"/>
          <p:cNvGrpSpPr/>
          <p:nvPr/>
        </p:nvGrpSpPr>
        <p:grpSpPr>
          <a:xfrm>
            <a:off x="1688825" y="1551901"/>
            <a:ext cx="311155" cy="311155"/>
            <a:chOff x="0" y="0"/>
            <a:chExt cx="812800" cy="812800"/>
          </a:xfrm>
        </p:grpSpPr>
        <p:sp>
          <p:nvSpPr>
            <p:cNvPr id="45" name="Freeform 4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08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5612464" y="1551901"/>
            <a:ext cx="311155" cy="311155"/>
            <a:chOff x="0" y="0"/>
            <a:chExt cx="812800" cy="812800"/>
          </a:xfrm>
        </p:grpSpPr>
        <p:sp>
          <p:nvSpPr>
            <p:cNvPr id="48" name="Freeform 4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080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9514426" y="1551901"/>
            <a:ext cx="311155" cy="311155"/>
            <a:chOff x="0" y="0"/>
            <a:chExt cx="812800" cy="812800"/>
          </a:xfrm>
        </p:grpSpPr>
        <p:sp>
          <p:nvSpPr>
            <p:cNvPr id="51" name="Freeform 5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080"/>
                </a:lnSpc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3504549" y="1551901"/>
            <a:ext cx="311155" cy="311155"/>
            <a:chOff x="0" y="0"/>
            <a:chExt cx="812800" cy="812800"/>
          </a:xfrm>
        </p:grpSpPr>
        <p:sp>
          <p:nvSpPr>
            <p:cNvPr id="54" name="Freeform 5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080"/>
                </a:lnSpc>
              </a:pPr>
              <a:endParaRPr/>
            </a:p>
          </p:txBody>
        </p:sp>
      </p:grpSp>
      <p:sp>
        <p:nvSpPr>
          <p:cNvPr id="56" name="TextBox 56"/>
          <p:cNvSpPr txBox="1"/>
          <p:nvPr/>
        </p:nvSpPr>
        <p:spPr>
          <a:xfrm>
            <a:off x="1749106" y="2044031"/>
            <a:ext cx="2710206" cy="378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48"/>
              </a:lnSpc>
            </a:pPr>
            <a:r>
              <a:rPr lang="en-US" sz="2400">
                <a:solidFill>
                  <a:srgbClr val="000000"/>
                </a:solidFill>
                <a:latin typeface="TT Chocolates ExtraBold Bold"/>
              </a:rPr>
              <a:t>1/ SPLASH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5675540" y="2044031"/>
            <a:ext cx="2710206" cy="378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48"/>
              </a:lnSpc>
            </a:pPr>
            <a:r>
              <a:rPr lang="en-US" sz="2400">
                <a:solidFill>
                  <a:srgbClr val="000000"/>
                </a:solidFill>
                <a:latin typeface="TT Chocolates ExtraBold Bold"/>
              </a:rPr>
              <a:t>2/ LOGIN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9514426" y="2044031"/>
            <a:ext cx="3442713" cy="378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48"/>
              </a:lnSpc>
            </a:pPr>
            <a:r>
              <a:rPr lang="en-US" sz="2400">
                <a:solidFill>
                  <a:srgbClr val="000000"/>
                </a:solidFill>
                <a:latin typeface="TT Chocolates ExtraBold Bold"/>
              </a:rPr>
              <a:t>3/ LOGIN CON GOOGLE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3463685" y="2044031"/>
            <a:ext cx="2710206" cy="378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48"/>
              </a:lnSpc>
            </a:pPr>
            <a:r>
              <a:rPr lang="en-US" sz="2400">
                <a:solidFill>
                  <a:srgbClr val="000000"/>
                </a:solidFill>
                <a:latin typeface="TT Chocolates ExtraBold Bold"/>
              </a:rPr>
              <a:t>4/ REGISTRO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028700" y="61635"/>
            <a:ext cx="16230600" cy="1040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35"/>
              </a:lnSpc>
            </a:pPr>
            <a:r>
              <a:rPr lang="en-US" sz="4500" spc="386">
                <a:solidFill>
                  <a:srgbClr val="000000"/>
                </a:solidFill>
                <a:latin typeface="TT Chocolates ExtraBold"/>
              </a:rPr>
              <a:t>PANTALLAS DE LA APLICACIÓN</a:t>
            </a:r>
          </a:p>
        </p:txBody>
      </p:sp>
      <p:grpSp>
        <p:nvGrpSpPr>
          <p:cNvPr id="61" name="Group 61"/>
          <p:cNvGrpSpPr/>
          <p:nvPr/>
        </p:nvGrpSpPr>
        <p:grpSpPr>
          <a:xfrm>
            <a:off x="1028700" y="9341077"/>
            <a:ext cx="2868529" cy="679105"/>
            <a:chOff x="0" y="0"/>
            <a:chExt cx="3824705" cy="905473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905473" cy="905473"/>
            </a:xfrm>
            <a:custGeom>
              <a:avLst/>
              <a:gdLst/>
              <a:ahLst/>
              <a:cxnLst/>
              <a:rect l="l" t="t" r="r" b="b"/>
              <a:pathLst>
                <a:path w="905473" h="905473">
                  <a:moveTo>
                    <a:pt x="0" y="0"/>
                  </a:moveTo>
                  <a:lnTo>
                    <a:pt x="905473" y="0"/>
                  </a:lnTo>
                  <a:lnTo>
                    <a:pt x="905473" y="905473"/>
                  </a:lnTo>
                  <a:lnTo>
                    <a:pt x="0" y="905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>
              <a:off x="1159299" y="0"/>
              <a:ext cx="2665406" cy="905473"/>
            </a:xfrm>
            <a:custGeom>
              <a:avLst/>
              <a:gdLst/>
              <a:ahLst/>
              <a:cxnLst/>
              <a:rect l="l" t="t" r="r" b="b"/>
              <a:pathLst>
                <a:path w="2665406" h="905473">
                  <a:moveTo>
                    <a:pt x="0" y="0"/>
                  </a:moveTo>
                  <a:lnTo>
                    <a:pt x="2665406" y="0"/>
                  </a:lnTo>
                  <a:lnTo>
                    <a:pt x="2665406" y="905473"/>
                  </a:lnTo>
                  <a:lnTo>
                    <a:pt x="0" y="905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24376" flipH="1">
            <a:off x="-2506663" y="2961491"/>
            <a:ext cx="22539048" cy="8186006"/>
          </a:xfrm>
          <a:custGeom>
            <a:avLst/>
            <a:gdLst/>
            <a:ahLst/>
            <a:cxnLst/>
            <a:rect l="l" t="t" r="r" b="b"/>
            <a:pathLst>
              <a:path w="22539048" h="8186006">
                <a:moveTo>
                  <a:pt x="22539048" y="0"/>
                </a:moveTo>
                <a:lnTo>
                  <a:pt x="0" y="0"/>
                </a:lnTo>
                <a:lnTo>
                  <a:pt x="0" y="8186006"/>
                </a:lnTo>
                <a:lnTo>
                  <a:pt x="22539048" y="8186006"/>
                </a:lnTo>
                <a:lnTo>
                  <a:pt x="2253904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514426" y="2619873"/>
            <a:ext cx="3208407" cy="6348385"/>
            <a:chOff x="0" y="0"/>
            <a:chExt cx="2620010" cy="5184140"/>
          </a:xfrm>
        </p:grpSpPr>
        <p:sp>
          <p:nvSpPr>
            <p:cNvPr id="4" name="Freeform 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324" r="-1324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3463685" y="2619873"/>
            <a:ext cx="3208407" cy="6348385"/>
            <a:chOff x="0" y="0"/>
            <a:chExt cx="2620010" cy="5184140"/>
          </a:xfrm>
        </p:grpSpPr>
        <p:sp>
          <p:nvSpPr>
            <p:cNvPr id="14" name="Freeform 1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1324" r="-1324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5565167" y="2619873"/>
            <a:ext cx="3208407" cy="6348385"/>
            <a:chOff x="0" y="0"/>
            <a:chExt cx="2620010" cy="5184140"/>
          </a:xfrm>
        </p:grpSpPr>
        <p:sp>
          <p:nvSpPr>
            <p:cNvPr id="24" name="Freeform 2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1324" r="-1324"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33" name="Group 33"/>
          <p:cNvGrpSpPr>
            <a:grpSpLocks noChangeAspect="1"/>
          </p:cNvGrpSpPr>
          <p:nvPr/>
        </p:nvGrpSpPr>
        <p:grpSpPr>
          <a:xfrm>
            <a:off x="1615908" y="2619873"/>
            <a:ext cx="3208407" cy="6348385"/>
            <a:chOff x="0" y="0"/>
            <a:chExt cx="2620010" cy="5184140"/>
          </a:xfrm>
        </p:grpSpPr>
        <p:sp>
          <p:nvSpPr>
            <p:cNvPr id="34" name="Freeform 3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1324" r="-1324"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2" name="Freeform 4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43" name="AutoShape 43"/>
          <p:cNvSpPr/>
          <p:nvPr/>
        </p:nvSpPr>
        <p:spPr>
          <a:xfrm>
            <a:off x="0" y="1707478"/>
            <a:ext cx="18288000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4" name="Group 44"/>
          <p:cNvGrpSpPr/>
          <p:nvPr/>
        </p:nvGrpSpPr>
        <p:grpSpPr>
          <a:xfrm>
            <a:off x="1688825" y="1551901"/>
            <a:ext cx="311155" cy="311155"/>
            <a:chOff x="0" y="0"/>
            <a:chExt cx="812800" cy="812800"/>
          </a:xfrm>
        </p:grpSpPr>
        <p:sp>
          <p:nvSpPr>
            <p:cNvPr id="45" name="Freeform 4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08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5612464" y="1551901"/>
            <a:ext cx="311155" cy="311155"/>
            <a:chOff x="0" y="0"/>
            <a:chExt cx="812800" cy="812800"/>
          </a:xfrm>
        </p:grpSpPr>
        <p:sp>
          <p:nvSpPr>
            <p:cNvPr id="48" name="Freeform 4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080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9514426" y="1551901"/>
            <a:ext cx="311155" cy="311155"/>
            <a:chOff x="0" y="0"/>
            <a:chExt cx="812800" cy="812800"/>
          </a:xfrm>
        </p:grpSpPr>
        <p:sp>
          <p:nvSpPr>
            <p:cNvPr id="51" name="Freeform 5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080"/>
                </a:lnSpc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3504549" y="1551901"/>
            <a:ext cx="311155" cy="311155"/>
            <a:chOff x="0" y="0"/>
            <a:chExt cx="812800" cy="812800"/>
          </a:xfrm>
        </p:grpSpPr>
        <p:sp>
          <p:nvSpPr>
            <p:cNvPr id="54" name="Freeform 5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080"/>
                </a:lnSpc>
              </a:pPr>
              <a:endParaRPr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028700" y="9341077"/>
            <a:ext cx="2868529" cy="679105"/>
            <a:chOff x="0" y="0"/>
            <a:chExt cx="3824705" cy="905473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905473" cy="905473"/>
            </a:xfrm>
            <a:custGeom>
              <a:avLst/>
              <a:gdLst/>
              <a:ahLst/>
              <a:cxnLst/>
              <a:rect l="l" t="t" r="r" b="b"/>
              <a:pathLst>
                <a:path w="905473" h="905473">
                  <a:moveTo>
                    <a:pt x="0" y="0"/>
                  </a:moveTo>
                  <a:lnTo>
                    <a:pt x="905473" y="0"/>
                  </a:lnTo>
                  <a:lnTo>
                    <a:pt x="905473" y="905473"/>
                  </a:lnTo>
                  <a:lnTo>
                    <a:pt x="0" y="905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58" name="Freeform 58"/>
            <p:cNvSpPr/>
            <p:nvPr/>
          </p:nvSpPr>
          <p:spPr>
            <a:xfrm>
              <a:off x="1159299" y="0"/>
              <a:ext cx="2665406" cy="905473"/>
            </a:xfrm>
            <a:custGeom>
              <a:avLst/>
              <a:gdLst/>
              <a:ahLst/>
              <a:cxnLst/>
              <a:rect l="l" t="t" r="r" b="b"/>
              <a:pathLst>
                <a:path w="2665406" h="905473">
                  <a:moveTo>
                    <a:pt x="0" y="0"/>
                  </a:moveTo>
                  <a:lnTo>
                    <a:pt x="2665406" y="0"/>
                  </a:lnTo>
                  <a:lnTo>
                    <a:pt x="2665406" y="905473"/>
                  </a:lnTo>
                  <a:lnTo>
                    <a:pt x="0" y="905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  <p:sp>
        <p:nvSpPr>
          <p:cNvPr id="59" name="TextBox 59"/>
          <p:cNvSpPr txBox="1"/>
          <p:nvPr/>
        </p:nvSpPr>
        <p:spPr>
          <a:xfrm>
            <a:off x="1749106" y="2044031"/>
            <a:ext cx="2710206" cy="378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48"/>
              </a:lnSpc>
            </a:pPr>
            <a:r>
              <a:rPr lang="en-US" sz="2400">
                <a:solidFill>
                  <a:srgbClr val="FFFFFF"/>
                </a:solidFill>
                <a:latin typeface="TT Chocolates ExtraBold Bold"/>
              </a:rPr>
              <a:t>1/ CHATS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5675540" y="2044031"/>
            <a:ext cx="2710206" cy="378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48"/>
              </a:lnSpc>
            </a:pPr>
            <a:r>
              <a:rPr lang="en-US" sz="2400">
                <a:solidFill>
                  <a:srgbClr val="FFFFFF"/>
                </a:solidFill>
                <a:latin typeface="TT Chocolates ExtraBold Bold"/>
              </a:rPr>
              <a:t>2/ CONTACTOS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9514426" y="2044031"/>
            <a:ext cx="2710206" cy="378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48"/>
              </a:lnSpc>
            </a:pPr>
            <a:r>
              <a:rPr lang="en-US" sz="2400">
                <a:solidFill>
                  <a:srgbClr val="FFFFFF"/>
                </a:solidFill>
                <a:latin typeface="TT Chocolates ExtraBold Bold"/>
              </a:rPr>
              <a:t>3/ CONVERSACIÓN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3463685" y="2044031"/>
            <a:ext cx="2949067" cy="378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48"/>
              </a:lnSpc>
            </a:pPr>
            <a:r>
              <a:rPr lang="en-US" sz="2400">
                <a:solidFill>
                  <a:srgbClr val="FFFFFF"/>
                </a:solidFill>
                <a:latin typeface="TT Chocolates ExtraBold Bold"/>
              </a:rPr>
              <a:t>4/ CONFIGURACIÓN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028700" y="61635"/>
            <a:ext cx="16230600" cy="1040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35"/>
              </a:lnSpc>
            </a:pPr>
            <a:r>
              <a:rPr lang="en-US" sz="4500" spc="386">
                <a:solidFill>
                  <a:srgbClr val="FFFFFF"/>
                </a:solidFill>
                <a:latin typeface="TT Chocolates ExtraBold"/>
              </a:rPr>
              <a:t>PANTALLAS DE LA APLICACIÓN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DC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24376" flipH="1">
            <a:off x="-2506663" y="2961491"/>
            <a:ext cx="22539048" cy="8186006"/>
          </a:xfrm>
          <a:custGeom>
            <a:avLst/>
            <a:gdLst/>
            <a:ahLst/>
            <a:cxnLst/>
            <a:rect l="l" t="t" r="r" b="b"/>
            <a:pathLst>
              <a:path w="22539048" h="8186006">
                <a:moveTo>
                  <a:pt x="22539048" y="0"/>
                </a:moveTo>
                <a:lnTo>
                  <a:pt x="0" y="0"/>
                </a:lnTo>
                <a:lnTo>
                  <a:pt x="0" y="8186006"/>
                </a:lnTo>
                <a:lnTo>
                  <a:pt x="22539048" y="8186006"/>
                </a:lnTo>
                <a:lnTo>
                  <a:pt x="2253904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514426" y="2619873"/>
            <a:ext cx="3208407" cy="6348385"/>
            <a:chOff x="0" y="0"/>
            <a:chExt cx="2620010" cy="5184140"/>
          </a:xfrm>
        </p:grpSpPr>
        <p:sp>
          <p:nvSpPr>
            <p:cNvPr id="4" name="Freeform 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324" r="-1324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5565167" y="2619873"/>
            <a:ext cx="3208407" cy="6348385"/>
            <a:chOff x="0" y="0"/>
            <a:chExt cx="2620010" cy="5184140"/>
          </a:xfrm>
        </p:grpSpPr>
        <p:sp>
          <p:nvSpPr>
            <p:cNvPr id="14" name="Freeform 1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1324" r="-1324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615908" y="2619873"/>
            <a:ext cx="3208407" cy="6348385"/>
            <a:chOff x="0" y="0"/>
            <a:chExt cx="2620010" cy="5184140"/>
          </a:xfrm>
        </p:grpSpPr>
        <p:sp>
          <p:nvSpPr>
            <p:cNvPr id="24" name="Freeform 2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1324" r="-1324"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33" name="AutoShape 33"/>
          <p:cNvSpPr/>
          <p:nvPr/>
        </p:nvSpPr>
        <p:spPr>
          <a:xfrm>
            <a:off x="-193631" y="1707478"/>
            <a:ext cx="13853757" cy="17574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4" name="Group 34"/>
          <p:cNvGrpSpPr/>
          <p:nvPr/>
        </p:nvGrpSpPr>
        <p:grpSpPr>
          <a:xfrm>
            <a:off x="1688825" y="1551901"/>
            <a:ext cx="311155" cy="311155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080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5612464" y="1551901"/>
            <a:ext cx="311155" cy="311155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080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9514426" y="1551901"/>
            <a:ext cx="311155" cy="311155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080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3504549" y="1551901"/>
            <a:ext cx="311155" cy="311155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080"/>
                </a:lnSpc>
              </a:pPr>
              <a:endParaRPr/>
            </a:p>
          </p:txBody>
        </p:sp>
      </p:grpSp>
      <p:grpSp>
        <p:nvGrpSpPr>
          <p:cNvPr id="46" name="Group 46"/>
          <p:cNvGrpSpPr>
            <a:grpSpLocks noChangeAspect="1"/>
          </p:cNvGrpSpPr>
          <p:nvPr/>
        </p:nvGrpSpPr>
        <p:grpSpPr>
          <a:xfrm>
            <a:off x="13463685" y="2619873"/>
            <a:ext cx="3208407" cy="6348385"/>
            <a:chOff x="0" y="0"/>
            <a:chExt cx="2620010" cy="5184140"/>
          </a:xfrm>
        </p:grpSpPr>
        <p:sp>
          <p:nvSpPr>
            <p:cNvPr id="47" name="Freeform 47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8" name="Freeform 48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1324" r="-1324"/>
              </a:stretch>
            </a:blipFill>
          </p:spPr>
        </p:sp>
        <p:sp>
          <p:nvSpPr>
            <p:cNvPr id="49" name="Freeform 49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51" name="Freeform 51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2" name="Freeform 52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3" name="Freeform 53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4" name="Freeform 54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5" name="Freeform 55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56" name="Group 56"/>
          <p:cNvGrpSpPr/>
          <p:nvPr/>
        </p:nvGrpSpPr>
        <p:grpSpPr>
          <a:xfrm>
            <a:off x="1028700" y="9341077"/>
            <a:ext cx="2868529" cy="679105"/>
            <a:chOff x="0" y="0"/>
            <a:chExt cx="3824705" cy="905473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905473" cy="905473"/>
            </a:xfrm>
            <a:custGeom>
              <a:avLst/>
              <a:gdLst/>
              <a:ahLst/>
              <a:cxnLst/>
              <a:rect l="l" t="t" r="r" b="b"/>
              <a:pathLst>
                <a:path w="905473" h="905473">
                  <a:moveTo>
                    <a:pt x="0" y="0"/>
                  </a:moveTo>
                  <a:lnTo>
                    <a:pt x="905473" y="0"/>
                  </a:lnTo>
                  <a:lnTo>
                    <a:pt x="905473" y="905473"/>
                  </a:lnTo>
                  <a:lnTo>
                    <a:pt x="0" y="905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58" name="Freeform 58"/>
            <p:cNvSpPr/>
            <p:nvPr/>
          </p:nvSpPr>
          <p:spPr>
            <a:xfrm>
              <a:off x="1159299" y="0"/>
              <a:ext cx="2665406" cy="905473"/>
            </a:xfrm>
            <a:custGeom>
              <a:avLst/>
              <a:gdLst/>
              <a:ahLst/>
              <a:cxnLst/>
              <a:rect l="l" t="t" r="r" b="b"/>
              <a:pathLst>
                <a:path w="2665406" h="905473">
                  <a:moveTo>
                    <a:pt x="0" y="0"/>
                  </a:moveTo>
                  <a:lnTo>
                    <a:pt x="2665406" y="0"/>
                  </a:lnTo>
                  <a:lnTo>
                    <a:pt x="2665406" y="905473"/>
                  </a:lnTo>
                  <a:lnTo>
                    <a:pt x="0" y="905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  <p:sp>
        <p:nvSpPr>
          <p:cNvPr id="59" name="TextBox 59"/>
          <p:cNvSpPr txBox="1"/>
          <p:nvPr/>
        </p:nvSpPr>
        <p:spPr>
          <a:xfrm>
            <a:off x="1749106" y="2044031"/>
            <a:ext cx="2710206" cy="378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48"/>
              </a:lnSpc>
            </a:pPr>
            <a:r>
              <a:rPr lang="en-US" sz="2400">
                <a:solidFill>
                  <a:srgbClr val="000000"/>
                </a:solidFill>
                <a:latin typeface="TT Chocolates ExtraBold Bold"/>
              </a:rPr>
              <a:t>1/ BUSCAR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5675540" y="2044031"/>
            <a:ext cx="3468460" cy="378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48"/>
              </a:lnSpc>
            </a:pPr>
            <a:r>
              <a:rPr lang="en-US" sz="2400">
                <a:solidFill>
                  <a:srgbClr val="000000"/>
                </a:solidFill>
                <a:latin typeface="TT Chocolates ExtraBold Bold"/>
              </a:rPr>
              <a:t>2/ AÑADIR NUEVO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9514426" y="2044031"/>
            <a:ext cx="3208407" cy="378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48"/>
              </a:lnSpc>
            </a:pPr>
            <a:r>
              <a:rPr lang="en-US" sz="2400">
                <a:solidFill>
                  <a:srgbClr val="000000"/>
                </a:solidFill>
                <a:latin typeface="TT Chocolates ExtraBold Bold"/>
              </a:rPr>
              <a:t>3/ BOTÓN FLOTANTE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3463685" y="2044031"/>
            <a:ext cx="3538258" cy="378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48"/>
              </a:lnSpc>
            </a:pPr>
            <a:r>
              <a:rPr lang="en-US" sz="2400">
                <a:solidFill>
                  <a:srgbClr val="000000"/>
                </a:solidFill>
                <a:latin typeface="TT Chocolates ExtraBold Bold"/>
              </a:rPr>
              <a:t>4/ CHAT SIN MENSAJES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028700" y="61635"/>
            <a:ext cx="16230600" cy="1040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35"/>
              </a:lnSpc>
            </a:pPr>
            <a:r>
              <a:rPr lang="en-US" sz="4500" spc="386">
                <a:solidFill>
                  <a:srgbClr val="000000"/>
                </a:solidFill>
                <a:latin typeface="TT Chocolates ExtraBold"/>
              </a:rPr>
              <a:t>OPCIONES DE LA APLICACIÓN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12667" y="3971705"/>
            <a:ext cx="11462665" cy="2343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10"/>
              </a:lnSpc>
            </a:pPr>
            <a:r>
              <a:rPr lang="en-US" sz="9000" spc="773" dirty="0">
                <a:solidFill>
                  <a:srgbClr val="FFFFFF"/>
                </a:solidFill>
                <a:latin typeface="TT Chocolates ExtraBold"/>
              </a:rPr>
              <a:t>MOSTRAR APLICACIÓN</a:t>
            </a:r>
          </a:p>
        </p:txBody>
      </p:sp>
      <p:sp>
        <p:nvSpPr>
          <p:cNvPr id="3" name="Freeform 3"/>
          <p:cNvSpPr/>
          <p:nvPr/>
        </p:nvSpPr>
        <p:spPr>
          <a:xfrm rot="-8374462" flipH="1">
            <a:off x="-7345701" y="4605309"/>
            <a:ext cx="22539048" cy="8186006"/>
          </a:xfrm>
          <a:custGeom>
            <a:avLst/>
            <a:gdLst/>
            <a:ahLst/>
            <a:cxnLst/>
            <a:rect l="l" t="t" r="r" b="b"/>
            <a:pathLst>
              <a:path w="22539048" h="8186006">
                <a:moveTo>
                  <a:pt x="22539048" y="0"/>
                </a:moveTo>
                <a:lnTo>
                  <a:pt x="0" y="0"/>
                </a:lnTo>
                <a:lnTo>
                  <a:pt x="0" y="8186006"/>
                </a:lnTo>
                <a:lnTo>
                  <a:pt x="22539048" y="8186006"/>
                </a:lnTo>
                <a:lnTo>
                  <a:pt x="2253904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8604965" flipH="1">
            <a:off x="370494" y="-4408372"/>
            <a:ext cx="22539048" cy="8186006"/>
          </a:xfrm>
          <a:custGeom>
            <a:avLst/>
            <a:gdLst/>
            <a:ahLst/>
            <a:cxnLst/>
            <a:rect l="l" t="t" r="r" b="b"/>
            <a:pathLst>
              <a:path w="22539048" h="8186006">
                <a:moveTo>
                  <a:pt x="22539048" y="0"/>
                </a:moveTo>
                <a:lnTo>
                  <a:pt x="0" y="0"/>
                </a:lnTo>
                <a:lnTo>
                  <a:pt x="0" y="8186006"/>
                </a:lnTo>
                <a:lnTo>
                  <a:pt x="22539048" y="8186006"/>
                </a:lnTo>
                <a:lnTo>
                  <a:pt x="2253904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 dirty="0"/>
          </a:p>
        </p:txBody>
      </p:sp>
      <p:grpSp>
        <p:nvGrpSpPr>
          <p:cNvPr id="5" name="Group 5"/>
          <p:cNvGrpSpPr/>
          <p:nvPr/>
        </p:nvGrpSpPr>
        <p:grpSpPr>
          <a:xfrm>
            <a:off x="1028700" y="9341077"/>
            <a:ext cx="2868529" cy="679105"/>
            <a:chOff x="0" y="0"/>
            <a:chExt cx="3824705" cy="90547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05473" cy="905473"/>
            </a:xfrm>
            <a:custGeom>
              <a:avLst/>
              <a:gdLst/>
              <a:ahLst/>
              <a:cxnLst/>
              <a:rect l="l" t="t" r="r" b="b"/>
              <a:pathLst>
                <a:path w="905473" h="905473">
                  <a:moveTo>
                    <a:pt x="0" y="0"/>
                  </a:moveTo>
                  <a:lnTo>
                    <a:pt x="905473" y="0"/>
                  </a:lnTo>
                  <a:lnTo>
                    <a:pt x="905473" y="905473"/>
                  </a:lnTo>
                  <a:lnTo>
                    <a:pt x="0" y="905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59299" y="0"/>
              <a:ext cx="2665406" cy="905473"/>
            </a:xfrm>
            <a:custGeom>
              <a:avLst/>
              <a:gdLst/>
              <a:ahLst/>
              <a:cxnLst/>
              <a:rect l="l" t="t" r="r" b="b"/>
              <a:pathLst>
                <a:path w="2665406" h="905473">
                  <a:moveTo>
                    <a:pt x="0" y="0"/>
                  </a:moveTo>
                  <a:lnTo>
                    <a:pt x="2665406" y="0"/>
                  </a:lnTo>
                  <a:lnTo>
                    <a:pt x="2665406" y="905473"/>
                  </a:lnTo>
                  <a:lnTo>
                    <a:pt x="0" y="905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DC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-653810"/>
            <a:ext cx="9583607" cy="11594620"/>
            <a:chOff x="0" y="0"/>
            <a:chExt cx="2524078" cy="30537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24078" cy="3053727"/>
            </a:xfrm>
            <a:custGeom>
              <a:avLst/>
              <a:gdLst/>
              <a:ahLst/>
              <a:cxnLst/>
              <a:rect l="l" t="t" r="r" b="b"/>
              <a:pathLst>
                <a:path w="2524078" h="3053727">
                  <a:moveTo>
                    <a:pt x="0" y="0"/>
                  </a:moveTo>
                  <a:lnTo>
                    <a:pt x="2524078" y="0"/>
                  </a:lnTo>
                  <a:lnTo>
                    <a:pt x="2524078" y="3053727"/>
                  </a:lnTo>
                  <a:lnTo>
                    <a:pt x="0" y="3053727"/>
                  </a:lnTo>
                  <a:close/>
                </a:path>
              </a:pathLst>
            </a:custGeom>
            <a:solidFill>
              <a:srgbClr val="4285F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6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1917418" flipH="1">
            <a:off x="-5798219" y="-2166325"/>
            <a:ext cx="24683136" cy="8964722"/>
          </a:xfrm>
          <a:custGeom>
            <a:avLst/>
            <a:gdLst/>
            <a:ahLst/>
            <a:cxnLst/>
            <a:rect l="l" t="t" r="r" b="b"/>
            <a:pathLst>
              <a:path w="24683136" h="8964722">
                <a:moveTo>
                  <a:pt x="24683136" y="0"/>
                </a:moveTo>
                <a:lnTo>
                  <a:pt x="0" y="0"/>
                </a:lnTo>
                <a:lnTo>
                  <a:pt x="0" y="8964722"/>
                </a:lnTo>
                <a:lnTo>
                  <a:pt x="24683136" y="8964722"/>
                </a:lnTo>
                <a:lnTo>
                  <a:pt x="2468313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636973" y="2231770"/>
            <a:ext cx="8054410" cy="5823460"/>
            <a:chOff x="0" y="0"/>
            <a:chExt cx="10739214" cy="7764613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319639"/>
              <a:ext cx="10739214" cy="1476885"/>
              <a:chOff x="0" y="0"/>
              <a:chExt cx="2657574" cy="36547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657574" cy="365477"/>
              </a:xfrm>
              <a:custGeom>
                <a:avLst/>
                <a:gdLst/>
                <a:ahLst/>
                <a:cxnLst/>
                <a:rect l="l" t="t" r="r" b="b"/>
                <a:pathLst>
                  <a:path w="2657574" h="365477">
                    <a:moveTo>
                      <a:pt x="203200" y="0"/>
                    </a:moveTo>
                    <a:lnTo>
                      <a:pt x="2657574" y="0"/>
                    </a:lnTo>
                    <a:lnTo>
                      <a:pt x="2454374" y="365477"/>
                    </a:lnTo>
                    <a:lnTo>
                      <a:pt x="0" y="365477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3E1DC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101600" y="19050"/>
                <a:ext cx="609600" cy="590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16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319639"/>
              <a:ext cx="2538758" cy="1476885"/>
              <a:chOff x="0" y="0"/>
              <a:chExt cx="628252" cy="36547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28252" cy="365477"/>
              </a:xfrm>
              <a:custGeom>
                <a:avLst/>
                <a:gdLst/>
                <a:ahLst/>
                <a:cxnLst/>
                <a:rect l="l" t="t" r="r" b="b"/>
                <a:pathLst>
                  <a:path w="628252" h="365477">
                    <a:moveTo>
                      <a:pt x="0" y="0"/>
                    </a:moveTo>
                    <a:lnTo>
                      <a:pt x="628252" y="0"/>
                    </a:lnTo>
                    <a:lnTo>
                      <a:pt x="628252" y="365477"/>
                    </a:lnTo>
                    <a:lnTo>
                      <a:pt x="0" y="365477"/>
                    </a:lnTo>
                    <a:close/>
                  </a:path>
                </a:pathLst>
              </a:custGeom>
              <a:solidFill>
                <a:srgbClr val="A3E1D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16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211298" y="0"/>
              <a:ext cx="2116162" cy="2116162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3DDC84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16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3140727"/>
              <a:ext cx="10739214" cy="1476885"/>
              <a:chOff x="0" y="0"/>
              <a:chExt cx="2657574" cy="365477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657574" cy="365477"/>
              </a:xfrm>
              <a:custGeom>
                <a:avLst/>
                <a:gdLst/>
                <a:ahLst/>
                <a:cxnLst/>
                <a:rect l="l" t="t" r="r" b="b"/>
                <a:pathLst>
                  <a:path w="2657574" h="365477">
                    <a:moveTo>
                      <a:pt x="203200" y="0"/>
                    </a:moveTo>
                    <a:lnTo>
                      <a:pt x="2657574" y="0"/>
                    </a:lnTo>
                    <a:lnTo>
                      <a:pt x="2454374" y="365477"/>
                    </a:lnTo>
                    <a:lnTo>
                      <a:pt x="0" y="365477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3E1DC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101600" y="19050"/>
                <a:ext cx="609600" cy="590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16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0" y="3140727"/>
              <a:ext cx="2538758" cy="1476885"/>
              <a:chOff x="0" y="0"/>
              <a:chExt cx="628252" cy="365477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28252" cy="365477"/>
              </a:xfrm>
              <a:custGeom>
                <a:avLst/>
                <a:gdLst/>
                <a:ahLst/>
                <a:cxnLst/>
                <a:rect l="l" t="t" r="r" b="b"/>
                <a:pathLst>
                  <a:path w="628252" h="365477">
                    <a:moveTo>
                      <a:pt x="0" y="0"/>
                    </a:moveTo>
                    <a:lnTo>
                      <a:pt x="628252" y="0"/>
                    </a:lnTo>
                    <a:lnTo>
                      <a:pt x="628252" y="365477"/>
                    </a:lnTo>
                    <a:lnTo>
                      <a:pt x="0" y="365477"/>
                    </a:lnTo>
                    <a:close/>
                  </a:path>
                </a:pathLst>
              </a:custGeom>
              <a:solidFill>
                <a:srgbClr val="A3E1DC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16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211298" y="2821088"/>
              <a:ext cx="2116162" cy="2116162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3DDC84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16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0" y="5968089"/>
              <a:ext cx="10739214" cy="1476885"/>
              <a:chOff x="0" y="0"/>
              <a:chExt cx="2657574" cy="365477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2657574" cy="365477"/>
              </a:xfrm>
              <a:custGeom>
                <a:avLst/>
                <a:gdLst/>
                <a:ahLst/>
                <a:cxnLst/>
                <a:rect l="l" t="t" r="r" b="b"/>
                <a:pathLst>
                  <a:path w="2657574" h="365477">
                    <a:moveTo>
                      <a:pt x="203200" y="0"/>
                    </a:moveTo>
                    <a:lnTo>
                      <a:pt x="2657574" y="0"/>
                    </a:lnTo>
                    <a:lnTo>
                      <a:pt x="2454374" y="365477"/>
                    </a:lnTo>
                    <a:lnTo>
                      <a:pt x="0" y="365477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3E1DC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101600" y="19050"/>
                <a:ext cx="609600" cy="590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16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0" y="5968089"/>
              <a:ext cx="2538758" cy="1476885"/>
              <a:chOff x="0" y="0"/>
              <a:chExt cx="628252" cy="365477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628252" cy="365477"/>
              </a:xfrm>
              <a:custGeom>
                <a:avLst/>
                <a:gdLst/>
                <a:ahLst/>
                <a:cxnLst/>
                <a:rect l="l" t="t" r="r" b="b"/>
                <a:pathLst>
                  <a:path w="628252" h="365477">
                    <a:moveTo>
                      <a:pt x="0" y="0"/>
                    </a:moveTo>
                    <a:lnTo>
                      <a:pt x="628252" y="0"/>
                    </a:lnTo>
                    <a:lnTo>
                      <a:pt x="628252" y="365477"/>
                    </a:lnTo>
                    <a:lnTo>
                      <a:pt x="0" y="365477"/>
                    </a:lnTo>
                    <a:close/>
                  </a:path>
                </a:pathLst>
              </a:custGeom>
              <a:solidFill>
                <a:srgbClr val="A3E1DC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16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211298" y="5648450"/>
              <a:ext cx="2116162" cy="2116162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3DDC84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16"/>
                  </a:lnSpc>
                </a:pPr>
                <a:endParaRPr/>
              </a:p>
            </p:txBody>
          </p:sp>
        </p:grpSp>
      </p:grpSp>
      <p:sp>
        <p:nvSpPr>
          <p:cNvPr id="34" name="TextBox 34"/>
          <p:cNvSpPr txBox="1"/>
          <p:nvPr/>
        </p:nvSpPr>
        <p:spPr>
          <a:xfrm>
            <a:off x="11541041" y="2764666"/>
            <a:ext cx="3736380" cy="464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15"/>
              </a:lnSpc>
            </a:pPr>
            <a:r>
              <a:rPr lang="en-US" sz="2725">
                <a:solidFill>
                  <a:srgbClr val="000000"/>
                </a:solidFill>
                <a:latin typeface="Open Sans Light Bold"/>
              </a:rPr>
              <a:t>Origen del proyecto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25822" y="4521906"/>
            <a:ext cx="5980595" cy="1595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290"/>
              </a:lnSpc>
            </a:pPr>
            <a:r>
              <a:rPr lang="en-US" sz="11275">
                <a:solidFill>
                  <a:srgbClr val="000000"/>
                </a:solidFill>
                <a:latin typeface="TT Chocolates ExtraBold"/>
              </a:rPr>
              <a:t>ÍNDICE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541041" y="4882835"/>
            <a:ext cx="6039899" cy="464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15"/>
              </a:lnSpc>
            </a:pPr>
            <a:r>
              <a:rPr lang="en-US" sz="2725">
                <a:solidFill>
                  <a:srgbClr val="000000"/>
                </a:solidFill>
                <a:latin typeface="Open Sans Light Bold"/>
              </a:rPr>
              <a:t>Metodología y Tecnicas aplicadas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1028700" y="9341077"/>
            <a:ext cx="2868529" cy="679105"/>
            <a:chOff x="0" y="0"/>
            <a:chExt cx="3824705" cy="905473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905473" cy="905473"/>
            </a:xfrm>
            <a:custGeom>
              <a:avLst/>
              <a:gdLst/>
              <a:ahLst/>
              <a:cxnLst/>
              <a:rect l="l" t="t" r="r" b="b"/>
              <a:pathLst>
                <a:path w="905473" h="905473">
                  <a:moveTo>
                    <a:pt x="0" y="0"/>
                  </a:moveTo>
                  <a:lnTo>
                    <a:pt x="905473" y="0"/>
                  </a:lnTo>
                  <a:lnTo>
                    <a:pt x="905473" y="905473"/>
                  </a:lnTo>
                  <a:lnTo>
                    <a:pt x="0" y="905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>
              <a:off x="1159299" y="0"/>
              <a:ext cx="2665406" cy="905473"/>
            </a:xfrm>
            <a:custGeom>
              <a:avLst/>
              <a:gdLst/>
              <a:ahLst/>
              <a:cxnLst/>
              <a:rect l="l" t="t" r="r" b="b"/>
              <a:pathLst>
                <a:path w="2665406" h="905473">
                  <a:moveTo>
                    <a:pt x="0" y="0"/>
                  </a:moveTo>
                  <a:lnTo>
                    <a:pt x="2665406" y="0"/>
                  </a:lnTo>
                  <a:lnTo>
                    <a:pt x="2665406" y="905473"/>
                  </a:lnTo>
                  <a:lnTo>
                    <a:pt x="0" y="905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40" name="TextBox 40"/>
          <p:cNvSpPr txBox="1"/>
          <p:nvPr/>
        </p:nvSpPr>
        <p:spPr>
          <a:xfrm>
            <a:off x="11541041" y="7001004"/>
            <a:ext cx="6039899" cy="464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15"/>
              </a:lnSpc>
            </a:pPr>
            <a:r>
              <a:rPr lang="en-US" sz="2725">
                <a:solidFill>
                  <a:srgbClr val="000000"/>
                </a:solidFill>
                <a:latin typeface="Open Sans Light Bold"/>
              </a:rPr>
              <a:t>Aplicación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DC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67607" y="6730969"/>
            <a:ext cx="4952786" cy="1682525"/>
          </a:xfrm>
          <a:custGeom>
            <a:avLst/>
            <a:gdLst/>
            <a:ahLst/>
            <a:cxnLst/>
            <a:rect l="l" t="t" r="r" b="b"/>
            <a:pathLst>
              <a:path w="4952786" h="1682525">
                <a:moveTo>
                  <a:pt x="0" y="0"/>
                </a:moveTo>
                <a:lnTo>
                  <a:pt x="4952786" y="0"/>
                </a:lnTo>
                <a:lnTo>
                  <a:pt x="4952786" y="1682526"/>
                </a:lnTo>
                <a:lnTo>
                  <a:pt x="0" y="16825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547920" y="8587355"/>
            <a:ext cx="5192160" cy="356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sz="2079" spc="374" dirty="0">
                <a:solidFill>
                  <a:srgbClr val="000000"/>
                </a:solidFill>
                <a:latin typeface="TT Chocolates"/>
              </a:rPr>
              <a:t>José Ramón Blanco Gutiérrez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750118" y="3059105"/>
            <a:ext cx="8787765" cy="2449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74"/>
              </a:lnSpc>
            </a:pPr>
            <a:r>
              <a:rPr lang="en-US" sz="16673">
                <a:solidFill>
                  <a:srgbClr val="4285F3"/>
                </a:solidFill>
                <a:latin typeface="TT Chocolates ExtraBold"/>
              </a:rPr>
              <a:t>GRACIAS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45473" y="5575248"/>
            <a:ext cx="1199705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pen Sans Bold"/>
              </a:rPr>
              <a:t>https://github.com/jrcosio/proyectoguachat.git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24376" flipH="1">
            <a:off x="-2506663" y="2961491"/>
            <a:ext cx="22539048" cy="8186006"/>
          </a:xfrm>
          <a:custGeom>
            <a:avLst/>
            <a:gdLst/>
            <a:ahLst/>
            <a:cxnLst/>
            <a:rect l="l" t="t" r="r" b="b"/>
            <a:pathLst>
              <a:path w="22539048" h="8186006">
                <a:moveTo>
                  <a:pt x="22539048" y="0"/>
                </a:moveTo>
                <a:lnTo>
                  <a:pt x="0" y="0"/>
                </a:lnTo>
                <a:lnTo>
                  <a:pt x="0" y="8186006"/>
                </a:lnTo>
                <a:lnTo>
                  <a:pt x="22539048" y="8186006"/>
                </a:lnTo>
                <a:lnTo>
                  <a:pt x="225390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778008" y="3428301"/>
            <a:ext cx="3626208" cy="3626193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5145468" y="3330403"/>
            <a:ext cx="3626208" cy="3626193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38888" r="-38888"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514626" y="3428301"/>
            <a:ext cx="3626208" cy="3626193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38888" r="-38888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883784" y="3428301"/>
            <a:ext cx="3626208" cy="3626193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24999" r="-24999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8771676" y="6193798"/>
            <a:ext cx="2362649" cy="1328973"/>
            <a:chOff x="0" y="0"/>
            <a:chExt cx="1128903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9"/>
              <a:stretch>
                <a:fillRect t="-4" b="-4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4412092" y="6193798"/>
            <a:ext cx="2362649" cy="1328973"/>
            <a:chOff x="0" y="0"/>
            <a:chExt cx="1128903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10"/>
              <a:stretch>
                <a:fillRect t="-9232" b="-9232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3134575" y="6193798"/>
            <a:ext cx="2362649" cy="1328973"/>
            <a:chOff x="0" y="0"/>
            <a:chExt cx="1128903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11"/>
              <a:stretch>
                <a:fillRect t="-4" b="-4"/>
              </a:stretch>
            </a:blip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0179115" y="7264840"/>
            <a:ext cx="1653267" cy="929951"/>
            <a:chOff x="0" y="0"/>
            <a:chExt cx="1128903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12"/>
              <a:stretch>
                <a:fillRect t="-3682" b="-3682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1028700" y="666750"/>
            <a:ext cx="7886700" cy="2215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35"/>
              </a:lnSpc>
            </a:pPr>
            <a:r>
              <a:rPr lang="en-US" sz="4500" spc="386" dirty="0">
                <a:solidFill>
                  <a:srgbClr val="000000"/>
                </a:solidFill>
                <a:latin typeface="TT Chocolates ExtraBold"/>
              </a:rPr>
              <a:t>ORIGEN DE LA IDEA</a:t>
            </a:r>
          </a:p>
          <a:p>
            <a:pPr>
              <a:lnSpc>
                <a:spcPts val="9135"/>
              </a:lnSpc>
            </a:pPr>
            <a:endParaRPr lang="en-US" sz="4500" spc="386" dirty="0">
              <a:solidFill>
                <a:srgbClr val="000000"/>
              </a:solidFill>
              <a:latin typeface="TT Chocolates ExtraBold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1028700" y="9341077"/>
            <a:ext cx="2868529" cy="679105"/>
            <a:chOff x="0" y="0"/>
            <a:chExt cx="3824705" cy="90547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05473" cy="905473"/>
            </a:xfrm>
            <a:custGeom>
              <a:avLst/>
              <a:gdLst/>
              <a:ahLst/>
              <a:cxnLst/>
              <a:rect l="l" t="t" r="r" b="b"/>
              <a:pathLst>
                <a:path w="905473" h="905473">
                  <a:moveTo>
                    <a:pt x="0" y="0"/>
                  </a:moveTo>
                  <a:lnTo>
                    <a:pt x="905473" y="0"/>
                  </a:lnTo>
                  <a:lnTo>
                    <a:pt x="905473" y="905473"/>
                  </a:lnTo>
                  <a:lnTo>
                    <a:pt x="0" y="905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1159299" y="0"/>
              <a:ext cx="2665406" cy="905473"/>
            </a:xfrm>
            <a:custGeom>
              <a:avLst/>
              <a:gdLst/>
              <a:ahLst/>
              <a:cxnLst/>
              <a:rect l="l" t="t" r="r" b="b"/>
              <a:pathLst>
                <a:path w="2665406" h="905473">
                  <a:moveTo>
                    <a:pt x="0" y="0"/>
                  </a:moveTo>
                  <a:lnTo>
                    <a:pt x="2665406" y="0"/>
                  </a:lnTo>
                  <a:lnTo>
                    <a:pt x="2665406" y="905473"/>
                  </a:lnTo>
                  <a:lnTo>
                    <a:pt x="0" y="905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DC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917418" flipH="1">
            <a:off x="-4010732" y="394800"/>
            <a:ext cx="22539048" cy="8186006"/>
          </a:xfrm>
          <a:custGeom>
            <a:avLst/>
            <a:gdLst/>
            <a:ahLst/>
            <a:cxnLst/>
            <a:rect l="l" t="t" r="r" b="b"/>
            <a:pathLst>
              <a:path w="22539048" h="8186006">
                <a:moveTo>
                  <a:pt x="22539048" y="0"/>
                </a:moveTo>
                <a:lnTo>
                  <a:pt x="0" y="0"/>
                </a:lnTo>
                <a:lnTo>
                  <a:pt x="0" y="8186006"/>
                </a:lnTo>
                <a:lnTo>
                  <a:pt x="22539048" y="8186006"/>
                </a:lnTo>
                <a:lnTo>
                  <a:pt x="2253904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311058" y="2668388"/>
            <a:ext cx="5631359" cy="4918252"/>
            <a:chOff x="0" y="0"/>
            <a:chExt cx="7508479" cy="655767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7508479" cy="6557670"/>
              <a:chOff x="0" y="0"/>
              <a:chExt cx="2054335" cy="179419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054335" cy="1794192"/>
              </a:xfrm>
              <a:custGeom>
                <a:avLst/>
                <a:gdLst/>
                <a:ahLst/>
                <a:cxnLst/>
                <a:rect l="l" t="t" r="r" b="b"/>
                <a:pathLst>
                  <a:path w="2054335" h="1794192">
                    <a:moveTo>
                      <a:pt x="1929875" y="1794192"/>
                    </a:moveTo>
                    <a:lnTo>
                      <a:pt x="124460" y="1794192"/>
                    </a:lnTo>
                    <a:cubicBezTo>
                      <a:pt x="55880" y="1794192"/>
                      <a:pt x="0" y="1738312"/>
                      <a:pt x="0" y="166973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929875" y="0"/>
                    </a:lnTo>
                    <a:cubicBezTo>
                      <a:pt x="1998455" y="0"/>
                      <a:pt x="2054335" y="55880"/>
                      <a:pt x="2054335" y="124460"/>
                    </a:cubicBezTo>
                    <a:lnTo>
                      <a:pt x="2054335" y="1669732"/>
                    </a:lnTo>
                    <a:cubicBezTo>
                      <a:pt x="2054335" y="1738312"/>
                      <a:pt x="1998455" y="1794192"/>
                      <a:pt x="1929875" y="179419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392700" y="83148"/>
              <a:ext cx="6865963" cy="762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98"/>
                </a:lnSpc>
              </a:pPr>
              <a:r>
                <a:rPr lang="en-US" sz="3699">
                  <a:solidFill>
                    <a:srgbClr val="000000"/>
                  </a:solidFill>
                  <a:latin typeface="TT Chocolates ExtraBold"/>
                </a:rPr>
                <a:t>Configurar el Whatsapp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269467" y="2668388"/>
            <a:ext cx="4974134" cy="4918252"/>
            <a:chOff x="0" y="0"/>
            <a:chExt cx="6632179" cy="6557670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6632179" cy="6557670"/>
              <a:chOff x="0" y="0"/>
              <a:chExt cx="1814578" cy="179419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814578" cy="1794192"/>
              </a:xfrm>
              <a:custGeom>
                <a:avLst/>
                <a:gdLst/>
                <a:ahLst/>
                <a:cxnLst/>
                <a:rect l="l" t="t" r="r" b="b"/>
                <a:pathLst>
                  <a:path w="1814578" h="1794192">
                    <a:moveTo>
                      <a:pt x="1690118" y="1794192"/>
                    </a:moveTo>
                    <a:lnTo>
                      <a:pt x="124460" y="1794192"/>
                    </a:lnTo>
                    <a:cubicBezTo>
                      <a:pt x="55880" y="1794192"/>
                      <a:pt x="0" y="1738312"/>
                      <a:pt x="0" y="166973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90118" y="0"/>
                    </a:lnTo>
                    <a:cubicBezTo>
                      <a:pt x="1758698" y="0"/>
                      <a:pt x="1814578" y="55880"/>
                      <a:pt x="1814578" y="124460"/>
                    </a:cubicBezTo>
                    <a:lnTo>
                      <a:pt x="1814578" y="1669732"/>
                    </a:lnTo>
                    <a:cubicBezTo>
                      <a:pt x="1814578" y="1738312"/>
                      <a:pt x="1758698" y="1794192"/>
                      <a:pt x="1690118" y="179419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606287" y="83148"/>
              <a:ext cx="5419606" cy="762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98"/>
                </a:lnSpc>
              </a:pPr>
              <a:r>
                <a:rPr lang="en-US" sz="3699">
                  <a:solidFill>
                    <a:srgbClr val="000000"/>
                  </a:solidFill>
                  <a:latin typeface="TT Chocolates ExtraBold"/>
                </a:rPr>
                <a:t>Opciones añadidas</a:t>
              </a:r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3674458" y="3721793"/>
            <a:ext cx="1752714" cy="3468045"/>
            <a:chOff x="0" y="0"/>
            <a:chExt cx="2620010" cy="5184140"/>
          </a:xfrm>
        </p:grpSpPr>
        <p:sp>
          <p:nvSpPr>
            <p:cNvPr id="12" name="Freeform 1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1514" r="-11514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6824295" y="3845081"/>
            <a:ext cx="1930760" cy="1348622"/>
            <a:chOff x="0" y="0"/>
            <a:chExt cx="15163800" cy="10591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163800" cy="10591800"/>
            </a:xfrm>
            <a:custGeom>
              <a:avLst/>
              <a:gdLst/>
              <a:ahLst/>
              <a:cxnLst/>
              <a:rect l="l" t="t" r="r" b="b"/>
              <a:pathLst>
                <a:path w="15163800" h="10591800">
                  <a:moveTo>
                    <a:pt x="15163800" y="254000"/>
                  </a:moveTo>
                  <a:lnTo>
                    <a:pt x="15163800" y="10337800"/>
                  </a:lnTo>
                  <a:cubicBezTo>
                    <a:pt x="15163800" y="10478135"/>
                    <a:pt x="15050136" y="10591800"/>
                    <a:pt x="14909800" y="10591800"/>
                  </a:cubicBezTo>
                  <a:lnTo>
                    <a:pt x="254000" y="10591800"/>
                  </a:lnTo>
                  <a:cubicBezTo>
                    <a:pt x="113665" y="10591800"/>
                    <a:pt x="0" y="10478135"/>
                    <a:pt x="0" y="10337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4909800" y="0"/>
                  </a:lnTo>
                  <a:cubicBezTo>
                    <a:pt x="15050136" y="0"/>
                    <a:pt x="15163800" y="113665"/>
                    <a:pt x="15163800" y="254000"/>
                  </a:cubicBezTo>
                  <a:close/>
                </a:path>
              </a:pathLst>
            </a:custGeom>
            <a:blipFill>
              <a:blip r:embed="rId5"/>
              <a:stretch>
                <a:fillRect l="-12088" r="-12088"/>
              </a:stretch>
            </a:blip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6450088" y="6016599"/>
            <a:ext cx="2304967" cy="1296528"/>
            <a:chOff x="0" y="0"/>
            <a:chExt cx="11289030" cy="635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6"/>
              <a:stretch>
                <a:fillRect t="-7020" b="-7020"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4605184" y="7436951"/>
            <a:ext cx="3086100" cy="847583"/>
            <a:chOff x="0" y="0"/>
            <a:chExt cx="812800" cy="22323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223232"/>
            </a:xfrm>
            <a:custGeom>
              <a:avLst/>
              <a:gdLst/>
              <a:ahLst/>
              <a:cxnLst/>
              <a:rect l="l" t="t" r="r" b="b"/>
              <a:pathLst>
                <a:path w="812800" h="223232">
                  <a:moveTo>
                    <a:pt x="111616" y="0"/>
                  </a:moveTo>
                  <a:lnTo>
                    <a:pt x="701184" y="0"/>
                  </a:lnTo>
                  <a:cubicBezTo>
                    <a:pt x="762828" y="0"/>
                    <a:pt x="812800" y="49972"/>
                    <a:pt x="812800" y="111616"/>
                  </a:cubicBezTo>
                  <a:lnTo>
                    <a:pt x="812800" y="111616"/>
                  </a:lnTo>
                  <a:cubicBezTo>
                    <a:pt x="812800" y="173260"/>
                    <a:pt x="762828" y="223232"/>
                    <a:pt x="701184" y="223232"/>
                  </a:cubicBezTo>
                  <a:lnTo>
                    <a:pt x="111616" y="223232"/>
                  </a:lnTo>
                  <a:cubicBezTo>
                    <a:pt x="49972" y="223232"/>
                    <a:pt x="0" y="173260"/>
                    <a:pt x="0" y="111616"/>
                  </a:cubicBezTo>
                  <a:lnTo>
                    <a:pt x="0" y="111616"/>
                  </a:lnTo>
                  <a:cubicBezTo>
                    <a:pt x="0" y="49972"/>
                    <a:pt x="49972" y="0"/>
                    <a:pt x="111616" y="0"/>
                  </a:cubicBezTo>
                  <a:close/>
                </a:path>
              </a:pathLst>
            </a:custGeom>
            <a:solidFill>
              <a:srgbClr val="A3E1DC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19050"/>
              <a:ext cx="812800" cy="2041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6"/>
                </a:lnSpc>
              </a:pPr>
              <a:r>
                <a:rPr lang="en-US" sz="2400" dirty="0">
                  <a:solidFill>
                    <a:srgbClr val="000000"/>
                  </a:solidFill>
                  <a:latin typeface="TT Chocolates Bold"/>
                </a:rPr>
                <a:t>Saber usar Android</a:t>
              </a:r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9714914" y="3721793"/>
            <a:ext cx="1752714" cy="3468045"/>
            <a:chOff x="0" y="0"/>
            <a:chExt cx="2620010" cy="5184140"/>
          </a:xfrm>
        </p:grpSpPr>
        <p:sp>
          <p:nvSpPr>
            <p:cNvPr id="29" name="Freeform 2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10939" r="-10939"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38" name="Group 38"/>
          <p:cNvGrpSpPr>
            <a:grpSpLocks noChangeAspect="1"/>
          </p:cNvGrpSpPr>
          <p:nvPr/>
        </p:nvGrpSpPr>
        <p:grpSpPr>
          <a:xfrm>
            <a:off x="12026904" y="3721793"/>
            <a:ext cx="1752714" cy="3468045"/>
            <a:chOff x="0" y="0"/>
            <a:chExt cx="2620010" cy="5184140"/>
          </a:xfrm>
        </p:grpSpPr>
        <p:sp>
          <p:nvSpPr>
            <p:cNvPr id="39" name="Freeform 3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-11192" r="-11192"/>
              </a:stretch>
            </a:blipFill>
          </p:spPr>
        </p:sp>
        <p:sp>
          <p:nvSpPr>
            <p:cNvPr id="41" name="Freeform 4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42" name="Freeform 4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43" name="Freeform 4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5" name="Freeform 4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8" name="Group 48"/>
          <p:cNvGrpSpPr/>
          <p:nvPr/>
        </p:nvGrpSpPr>
        <p:grpSpPr>
          <a:xfrm>
            <a:off x="10213484" y="7436951"/>
            <a:ext cx="3086100" cy="859841"/>
            <a:chOff x="0" y="0"/>
            <a:chExt cx="812800" cy="22646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12800" cy="226460"/>
            </a:xfrm>
            <a:custGeom>
              <a:avLst/>
              <a:gdLst/>
              <a:ahLst/>
              <a:cxnLst/>
              <a:rect l="l" t="t" r="r" b="b"/>
              <a:pathLst>
                <a:path w="812800" h="226460">
                  <a:moveTo>
                    <a:pt x="113230" y="0"/>
                  </a:moveTo>
                  <a:lnTo>
                    <a:pt x="699570" y="0"/>
                  </a:lnTo>
                  <a:cubicBezTo>
                    <a:pt x="729600" y="0"/>
                    <a:pt x="758401" y="11930"/>
                    <a:pt x="779636" y="33164"/>
                  </a:cubicBezTo>
                  <a:cubicBezTo>
                    <a:pt x="800870" y="54399"/>
                    <a:pt x="812800" y="83200"/>
                    <a:pt x="812800" y="113230"/>
                  </a:cubicBezTo>
                  <a:lnTo>
                    <a:pt x="812800" y="113230"/>
                  </a:lnTo>
                  <a:cubicBezTo>
                    <a:pt x="812800" y="143261"/>
                    <a:pt x="800870" y="172061"/>
                    <a:pt x="779636" y="193296"/>
                  </a:cubicBezTo>
                  <a:cubicBezTo>
                    <a:pt x="758401" y="214531"/>
                    <a:pt x="729600" y="226460"/>
                    <a:pt x="699570" y="226460"/>
                  </a:cubicBezTo>
                  <a:lnTo>
                    <a:pt x="113230" y="226460"/>
                  </a:lnTo>
                  <a:cubicBezTo>
                    <a:pt x="83200" y="226460"/>
                    <a:pt x="54399" y="214531"/>
                    <a:pt x="33164" y="193296"/>
                  </a:cubicBezTo>
                  <a:cubicBezTo>
                    <a:pt x="11930" y="172061"/>
                    <a:pt x="0" y="143261"/>
                    <a:pt x="0" y="113230"/>
                  </a:cubicBezTo>
                  <a:lnTo>
                    <a:pt x="0" y="113230"/>
                  </a:lnTo>
                  <a:cubicBezTo>
                    <a:pt x="0" y="83200"/>
                    <a:pt x="11930" y="54399"/>
                    <a:pt x="33164" y="33164"/>
                  </a:cubicBezTo>
                  <a:cubicBezTo>
                    <a:pt x="54399" y="11930"/>
                    <a:pt x="83200" y="0"/>
                    <a:pt x="113230" y="0"/>
                  </a:cubicBezTo>
                  <a:close/>
                </a:path>
              </a:pathLst>
            </a:custGeom>
            <a:solidFill>
              <a:srgbClr val="A3E1DC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19050"/>
              <a:ext cx="812800" cy="2041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6"/>
                </a:lnSpc>
              </a:pPr>
              <a:r>
                <a:rPr lang="en-US" sz="2400" dirty="0" err="1">
                  <a:solidFill>
                    <a:srgbClr val="000000"/>
                  </a:solidFill>
                  <a:latin typeface="TT Chocolates Bold"/>
                </a:rPr>
                <a:t>Opciones</a:t>
              </a:r>
              <a:r>
                <a:rPr lang="en-US" sz="2400" dirty="0">
                  <a:solidFill>
                    <a:srgbClr val="000000"/>
                  </a:solidFill>
                  <a:latin typeface="TT Chocolates Bold"/>
                </a:rPr>
                <a:t> que </a:t>
              </a:r>
              <a:r>
                <a:rPr lang="en-US" sz="2400" dirty="0" err="1">
                  <a:solidFill>
                    <a:srgbClr val="000000"/>
                  </a:solidFill>
                  <a:latin typeface="TT Chocolates Bold"/>
                </a:rPr>
                <a:t>nunca</a:t>
              </a:r>
              <a:r>
                <a:rPr lang="en-US" sz="2400" dirty="0">
                  <a:solidFill>
                    <a:srgbClr val="000000"/>
                  </a:solidFill>
                  <a:latin typeface="TT Chocolates Bold"/>
                </a:rPr>
                <a:t> van a usar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028700" y="9341077"/>
            <a:ext cx="2868529" cy="679105"/>
            <a:chOff x="0" y="0"/>
            <a:chExt cx="3824705" cy="905473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905473" cy="905473"/>
            </a:xfrm>
            <a:custGeom>
              <a:avLst/>
              <a:gdLst/>
              <a:ahLst/>
              <a:cxnLst/>
              <a:rect l="l" t="t" r="r" b="b"/>
              <a:pathLst>
                <a:path w="905473" h="905473">
                  <a:moveTo>
                    <a:pt x="0" y="0"/>
                  </a:moveTo>
                  <a:lnTo>
                    <a:pt x="905473" y="0"/>
                  </a:lnTo>
                  <a:lnTo>
                    <a:pt x="905473" y="905473"/>
                  </a:lnTo>
                  <a:lnTo>
                    <a:pt x="0" y="905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53" name="Freeform 53"/>
            <p:cNvSpPr/>
            <p:nvPr/>
          </p:nvSpPr>
          <p:spPr>
            <a:xfrm>
              <a:off x="1159299" y="0"/>
              <a:ext cx="2665406" cy="905473"/>
            </a:xfrm>
            <a:custGeom>
              <a:avLst/>
              <a:gdLst/>
              <a:ahLst/>
              <a:cxnLst/>
              <a:rect l="l" t="t" r="r" b="b"/>
              <a:pathLst>
                <a:path w="2665406" h="905473">
                  <a:moveTo>
                    <a:pt x="0" y="0"/>
                  </a:moveTo>
                  <a:lnTo>
                    <a:pt x="2665406" y="0"/>
                  </a:lnTo>
                  <a:lnTo>
                    <a:pt x="2665406" y="905473"/>
                  </a:lnTo>
                  <a:lnTo>
                    <a:pt x="0" y="905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sp>
        <p:nvSpPr>
          <p:cNvPr id="54" name="Freeform 54"/>
          <p:cNvSpPr/>
          <p:nvPr/>
        </p:nvSpPr>
        <p:spPr>
          <a:xfrm>
            <a:off x="5427171" y="3845081"/>
            <a:ext cx="1249746" cy="446784"/>
          </a:xfrm>
          <a:custGeom>
            <a:avLst/>
            <a:gdLst/>
            <a:ahLst/>
            <a:cxnLst/>
            <a:rect l="l" t="t" r="r" b="b"/>
            <a:pathLst>
              <a:path w="1249746" h="446784">
                <a:moveTo>
                  <a:pt x="0" y="0"/>
                </a:moveTo>
                <a:lnTo>
                  <a:pt x="1249746" y="0"/>
                </a:lnTo>
                <a:lnTo>
                  <a:pt x="1249746" y="446785"/>
                </a:lnTo>
                <a:lnTo>
                  <a:pt x="0" y="4467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55" name="TextBox 55"/>
          <p:cNvSpPr txBox="1"/>
          <p:nvPr/>
        </p:nvSpPr>
        <p:spPr>
          <a:xfrm>
            <a:off x="1028700" y="666750"/>
            <a:ext cx="16230600" cy="1040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35"/>
              </a:lnSpc>
            </a:pPr>
            <a:r>
              <a:rPr lang="en-US" sz="4500" spc="386">
                <a:solidFill>
                  <a:srgbClr val="000000"/>
                </a:solidFill>
                <a:latin typeface="TT Chocolates ExtraBold"/>
              </a:rPr>
              <a:t>PROBLEMAS DETECTADOS</a:t>
            </a:r>
          </a:p>
        </p:txBody>
      </p:sp>
      <p:sp>
        <p:nvSpPr>
          <p:cNvPr id="56" name="Freeform 56"/>
          <p:cNvSpPr/>
          <p:nvPr/>
        </p:nvSpPr>
        <p:spPr>
          <a:xfrm rot="5400000">
            <a:off x="8096603" y="5458058"/>
            <a:ext cx="822896" cy="294185"/>
          </a:xfrm>
          <a:custGeom>
            <a:avLst/>
            <a:gdLst/>
            <a:ahLst/>
            <a:cxnLst/>
            <a:rect l="l" t="t" r="r" b="b"/>
            <a:pathLst>
              <a:path w="822896" h="294185">
                <a:moveTo>
                  <a:pt x="0" y="0"/>
                </a:moveTo>
                <a:lnTo>
                  <a:pt x="822896" y="0"/>
                </a:lnTo>
                <a:lnTo>
                  <a:pt x="822896" y="294185"/>
                </a:lnTo>
                <a:lnTo>
                  <a:pt x="0" y="2941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771908" flipH="1">
            <a:off x="6359936" y="-2803798"/>
            <a:ext cx="15036821" cy="5461256"/>
          </a:xfrm>
          <a:custGeom>
            <a:avLst/>
            <a:gdLst/>
            <a:ahLst/>
            <a:cxnLst/>
            <a:rect l="l" t="t" r="r" b="b"/>
            <a:pathLst>
              <a:path w="15036821" h="5461256">
                <a:moveTo>
                  <a:pt x="15036821" y="0"/>
                </a:moveTo>
                <a:lnTo>
                  <a:pt x="0" y="0"/>
                </a:lnTo>
                <a:lnTo>
                  <a:pt x="0" y="5461256"/>
                </a:lnTo>
                <a:lnTo>
                  <a:pt x="15036821" y="5461256"/>
                </a:lnTo>
                <a:lnTo>
                  <a:pt x="1503682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97479" y="1917007"/>
            <a:ext cx="7583045" cy="2158802"/>
            <a:chOff x="0" y="0"/>
            <a:chExt cx="2766315" cy="7875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66315" cy="787537"/>
            </a:xfrm>
            <a:custGeom>
              <a:avLst/>
              <a:gdLst/>
              <a:ahLst/>
              <a:cxnLst/>
              <a:rect l="l" t="t" r="r" b="b"/>
              <a:pathLst>
                <a:path w="2766315" h="787537">
                  <a:moveTo>
                    <a:pt x="2641855" y="787537"/>
                  </a:moveTo>
                  <a:lnTo>
                    <a:pt x="124460" y="787537"/>
                  </a:lnTo>
                  <a:cubicBezTo>
                    <a:pt x="55880" y="787537"/>
                    <a:pt x="0" y="731657"/>
                    <a:pt x="0" y="6630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41855" y="0"/>
                  </a:lnTo>
                  <a:cubicBezTo>
                    <a:pt x="2710435" y="0"/>
                    <a:pt x="2766315" y="55880"/>
                    <a:pt x="2766315" y="124460"/>
                  </a:cubicBezTo>
                  <a:lnTo>
                    <a:pt x="2766315" y="663077"/>
                  </a:lnTo>
                  <a:cubicBezTo>
                    <a:pt x="2766315" y="731657"/>
                    <a:pt x="2710435" y="787537"/>
                    <a:pt x="2641855" y="7875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023519" y="1917007"/>
            <a:ext cx="7583045" cy="2158802"/>
            <a:chOff x="0" y="0"/>
            <a:chExt cx="2766315" cy="78753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66315" cy="787537"/>
            </a:xfrm>
            <a:custGeom>
              <a:avLst/>
              <a:gdLst/>
              <a:ahLst/>
              <a:cxnLst/>
              <a:rect l="l" t="t" r="r" b="b"/>
              <a:pathLst>
                <a:path w="2766315" h="787537">
                  <a:moveTo>
                    <a:pt x="2641855" y="787537"/>
                  </a:moveTo>
                  <a:lnTo>
                    <a:pt x="124460" y="787537"/>
                  </a:lnTo>
                  <a:cubicBezTo>
                    <a:pt x="55880" y="787537"/>
                    <a:pt x="0" y="731657"/>
                    <a:pt x="0" y="6630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41855" y="0"/>
                  </a:lnTo>
                  <a:cubicBezTo>
                    <a:pt x="2710435" y="0"/>
                    <a:pt x="2766315" y="55880"/>
                    <a:pt x="2766315" y="124460"/>
                  </a:cubicBezTo>
                  <a:lnTo>
                    <a:pt x="2766315" y="663077"/>
                  </a:lnTo>
                  <a:cubicBezTo>
                    <a:pt x="2766315" y="731657"/>
                    <a:pt x="2710435" y="787537"/>
                    <a:pt x="2641855" y="7875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497479" y="4228209"/>
            <a:ext cx="7583045" cy="2158802"/>
            <a:chOff x="0" y="0"/>
            <a:chExt cx="2766315" cy="7875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66315" cy="787537"/>
            </a:xfrm>
            <a:custGeom>
              <a:avLst/>
              <a:gdLst/>
              <a:ahLst/>
              <a:cxnLst/>
              <a:rect l="l" t="t" r="r" b="b"/>
              <a:pathLst>
                <a:path w="2766315" h="787537">
                  <a:moveTo>
                    <a:pt x="2641855" y="787537"/>
                  </a:moveTo>
                  <a:lnTo>
                    <a:pt x="124460" y="787537"/>
                  </a:lnTo>
                  <a:cubicBezTo>
                    <a:pt x="55880" y="787537"/>
                    <a:pt x="0" y="731657"/>
                    <a:pt x="0" y="6630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41855" y="0"/>
                  </a:lnTo>
                  <a:cubicBezTo>
                    <a:pt x="2710435" y="0"/>
                    <a:pt x="2766315" y="55880"/>
                    <a:pt x="2766315" y="124460"/>
                  </a:cubicBezTo>
                  <a:lnTo>
                    <a:pt x="2766315" y="663077"/>
                  </a:lnTo>
                  <a:cubicBezTo>
                    <a:pt x="2766315" y="731657"/>
                    <a:pt x="2710435" y="787537"/>
                    <a:pt x="2641855" y="7875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023519" y="4228209"/>
            <a:ext cx="7583045" cy="2158802"/>
            <a:chOff x="0" y="0"/>
            <a:chExt cx="2766315" cy="78753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66315" cy="787537"/>
            </a:xfrm>
            <a:custGeom>
              <a:avLst/>
              <a:gdLst/>
              <a:ahLst/>
              <a:cxnLst/>
              <a:rect l="l" t="t" r="r" b="b"/>
              <a:pathLst>
                <a:path w="2766315" h="787537">
                  <a:moveTo>
                    <a:pt x="2641855" y="787537"/>
                  </a:moveTo>
                  <a:lnTo>
                    <a:pt x="124460" y="787537"/>
                  </a:lnTo>
                  <a:cubicBezTo>
                    <a:pt x="55880" y="787537"/>
                    <a:pt x="0" y="731657"/>
                    <a:pt x="0" y="6630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41855" y="0"/>
                  </a:lnTo>
                  <a:cubicBezTo>
                    <a:pt x="2710435" y="0"/>
                    <a:pt x="2766315" y="55880"/>
                    <a:pt x="2766315" y="124460"/>
                  </a:cubicBezTo>
                  <a:lnTo>
                    <a:pt x="2766315" y="663077"/>
                  </a:lnTo>
                  <a:cubicBezTo>
                    <a:pt x="2766315" y="731657"/>
                    <a:pt x="2710435" y="787537"/>
                    <a:pt x="2641855" y="7875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497479" y="6539411"/>
            <a:ext cx="7583045" cy="2158802"/>
            <a:chOff x="0" y="0"/>
            <a:chExt cx="2766315" cy="78753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66315" cy="787537"/>
            </a:xfrm>
            <a:custGeom>
              <a:avLst/>
              <a:gdLst/>
              <a:ahLst/>
              <a:cxnLst/>
              <a:rect l="l" t="t" r="r" b="b"/>
              <a:pathLst>
                <a:path w="2766315" h="787537">
                  <a:moveTo>
                    <a:pt x="2641855" y="787537"/>
                  </a:moveTo>
                  <a:lnTo>
                    <a:pt x="124460" y="787537"/>
                  </a:lnTo>
                  <a:cubicBezTo>
                    <a:pt x="55880" y="787537"/>
                    <a:pt x="0" y="731657"/>
                    <a:pt x="0" y="6630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41855" y="0"/>
                  </a:lnTo>
                  <a:cubicBezTo>
                    <a:pt x="2710435" y="0"/>
                    <a:pt x="2766315" y="55880"/>
                    <a:pt x="2766315" y="124460"/>
                  </a:cubicBezTo>
                  <a:lnTo>
                    <a:pt x="2766315" y="663077"/>
                  </a:lnTo>
                  <a:cubicBezTo>
                    <a:pt x="2766315" y="731657"/>
                    <a:pt x="2710435" y="787537"/>
                    <a:pt x="2641855" y="7875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0023519" y="6539411"/>
            <a:ext cx="7583045" cy="2158802"/>
            <a:chOff x="0" y="0"/>
            <a:chExt cx="2766315" cy="78753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766315" cy="787537"/>
            </a:xfrm>
            <a:custGeom>
              <a:avLst/>
              <a:gdLst/>
              <a:ahLst/>
              <a:cxnLst/>
              <a:rect l="l" t="t" r="r" b="b"/>
              <a:pathLst>
                <a:path w="2766315" h="787537">
                  <a:moveTo>
                    <a:pt x="2641855" y="787537"/>
                  </a:moveTo>
                  <a:lnTo>
                    <a:pt x="124460" y="787537"/>
                  </a:lnTo>
                  <a:cubicBezTo>
                    <a:pt x="55880" y="787537"/>
                    <a:pt x="0" y="731657"/>
                    <a:pt x="0" y="6630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41855" y="0"/>
                  </a:lnTo>
                  <a:cubicBezTo>
                    <a:pt x="2710435" y="0"/>
                    <a:pt x="2766315" y="55880"/>
                    <a:pt x="2766315" y="124460"/>
                  </a:cubicBezTo>
                  <a:lnTo>
                    <a:pt x="2766315" y="663077"/>
                  </a:lnTo>
                  <a:cubicBezTo>
                    <a:pt x="2766315" y="731657"/>
                    <a:pt x="2710435" y="787537"/>
                    <a:pt x="2641855" y="7875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5" name="Freeform 15"/>
          <p:cNvSpPr/>
          <p:nvPr/>
        </p:nvSpPr>
        <p:spPr>
          <a:xfrm rot="-3136533" flipH="1">
            <a:off x="-4021445" y="-5040573"/>
            <a:ext cx="15036821" cy="5461256"/>
          </a:xfrm>
          <a:custGeom>
            <a:avLst/>
            <a:gdLst/>
            <a:ahLst/>
            <a:cxnLst/>
            <a:rect l="l" t="t" r="r" b="b"/>
            <a:pathLst>
              <a:path w="15036821" h="5461256">
                <a:moveTo>
                  <a:pt x="15036821" y="0"/>
                </a:moveTo>
                <a:lnTo>
                  <a:pt x="0" y="0"/>
                </a:lnTo>
                <a:lnTo>
                  <a:pt x="0" y="5461256"/>
                </a:lnTo>
                <a:lnTo>
                  <a:pt x="15036821" y="5461256"/>
                </a:lnTo>
                <a:lnTo>
                  <a:pt x="1503682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028700" y="2396313"/>
            <a:ext cx="1200190" cy="1200190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DDC84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9423424" y="2396313"/>
            <a:ext cx="1200190" cy="1200190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DDC84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028700" y="4697638"/>
            <a:ext cx="1200190" cy="1200190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DDC84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9423424" y="4697638"/>
            <a:ext cx="1200190" cy="1200190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DDC84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028700" y="7050903"/>
            <a:ext cx="1200190" cy="1200190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DDC84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9423424" y="7050903"/>
            <a:ext cx="1200190" cy="1200190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DDC84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2568642" y="2327378"/>
            <a:ext cx="4997568" cy="378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48"/>
              </a:lnSpc>
            </a:pPr>
            <a:r>
              <a:rPr lang="en-US" sz="2400">
                <a:solidFill>
                  <a:srgbClr val="000000"/>
                </a:solidFill>
                <a:latin typeface="TT Chocolates ExtraBold Bold"/>
              </a:rPr>
              <a:t>LA REGLA DE LAS 3 PULSACIONES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76345" y="2698085"/>
            <a:ext cx="1104900" cy="568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2"/>
              </a:lnSpc>
            </a:pPr>
            <a:r>
              <a:rPr lang="en-US" sz="3600">
                <a:solidFill>
                  <a:srgbClr val="2E2E2E"/>
                </a:solidFill>
                <a:latin typeface="TT Chocolates ExtraBold"/>
              </a:rPr>
              <a:t>01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471069" y="2698085"/>
            <a:ext cx="1104900" cy="568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2"/>
              </a:lnSpc>
            </a:pPr>
            <a:r>
              <a:rPr lang="en-US" sz="3600">
                <a:solidFill>
                  <a:srgbClr val="2E2E2E"/>
                </a:solidFill>
                <a:latin typeface="TT Chocolates ExtraBold"/>
              </a:rPr>
              <a:t>04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76345" y="4999410"/>
            <a:ext cx="1104900" cy="568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2"/>
              </a:lnSpc>
            </a:pPr>
            <a:r>
              <a:rPr lang="en-US" sz="3600">
                <a:solidFill>
                  <a:srgbClr val="2E2E2E"/>
                </a:solidFill>
                <a:latin typeface="TT Chocolates ExtraBold"/>
              </a:rPr>
              <a:t>02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471069" y="4999410"/>
            <a:ext cx="1104900" cy="568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2"/>
              </a:lnSpc>
            </a:pPr>
            <a:r>
              <a:rPr lang="en-US" sz="3600">
                <a:solidFill>
                  <a:srgbClr val="2E2E2E"/>
                </a:solidFill>
                <a:latin typeface="TT Chocolates ExtraBold"/>
              </a:rPr>
              <a:t>05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76345" y="7352675"/>
            <a:ext cx="1104900" cy="568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2"/>
              </a:lnSpc>
            </a:pPr>
            <a:r>
              <a:rPr lang="en-US" sz="3600">
                <a:solidFill>
                  <a:srgbClr val="2E2E2E"/>
                </a:solidFill>
                <a:latin typeface="TT Chocolates ExtraBold"/>
              </a:rPr>
              <a:t>03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471069" y="7352675"/>
            <a:ext cx="1104900" cy="568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2"/>
              </a:lnSpc>
            </a:pPr>
            <a:r>
              <a:rPr lang="en-US" sz="3600">
                <a:solidFill>
                  <a:srgbClr val="2E2E2E"/>
                </a:solidFill>
                <a:latin typeface="TT Chocolates ExtraBold"/>
              </a:rPr>
              <a:t>06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963366" y="2327378"/>
            <a:ext cx="4997568" cy="378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48"/>
              </a:lnSpc>
            </a:pPr>
            <a:r>
              <a:rPr lang="en-US" sz="2400">
                <a:solidFill>
                  <a:srgbClr val="000000"/>
                </a:solidFill>
                <a:latin typeface="TT Chocolates ExtraBold Bold"/>
              </a:rPr>
              <a:t>INTERFAZ AGRADABLE E INTUITIVA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568642" y="4629917"/>
            <a:ext cx="6086217" cy="378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48"/>
              </a:lnSpc>
            </a:pPr>
            <a:r>
              <a:rPr lang="en-US" sz="2400">
                <a:solidFill>
                  <a:srgbClr val="000000"/>
                </a:solidFill>
                <a:latin typeface="TT Chocolates ExtraBold Bold"/>
              </a:rPr>
              <a:t>SIMPLIFICACIÓN DE LA COMUNICACIÓN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963366" y="4629917"/>
            <a:ext cx="4997568" cy="378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48"/>
              </a:lnSpc>
            </a:pPr>
            <a:r>
              <a:rPr lang="en-US" sz="2400">
                <a:solidFill>
                  <a:srgbClr val="000000"/>
                </a:solidFill>
                <a:latin typeface="TT Chocolates ExtraBold Bold"/>
              </a:rPr>
              <a:t>ACCESIBILIDAD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568642" y="6935335"/>
            <a:ext cx="4997568" cy="378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48"/>
              </a:lnSpc>
            </a:pPr>
            <a:r>
              <a:rPr lang="en-US" sz="2400">
                <a:solidFill>
                  <a:srgbClr val="000000"/>
                </a:solidFill>
                <a:latin typeface="TT Chocolates ExtraBold"/>
              </a:rPr>
              <a:t>DISEÑO SENCILLO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963366" y="6935335"/>
            <a:ext cx="4997568" cy="378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48"/>
              </a:lnSpc>
            </a:pPr>
            <a:r>
              <a:rPr lang="en-US" sz="2400">
                <a:solidFill>
                  <a:srgbClr val="000000"/>
                </a:solidFill>
                <a:latin typeface="TT Chocolates ExtraBold Bold"/>
              </a:rPr>
              <a:t>ADAPTACIÓN TECNOLÓGICA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568642" y="2829778"/>
            <a:ext cx="5829962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Montserrat Classic"/>
              </a:rPr>
              <a:t>Para que una persona con pocos o nulos conocimientos no sienta miedo en usar una APP, no debe de necesitar mas de tres pulsaciones o click para usarla.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963366" y="2829778"/>
            <a:ext cx="5829962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Montserrat Classic"/>
              </a:rPr>
              <a:t>Con iconografía clara y una navegación intuitiva, nos esforzamos por ofrecer una experiencia de usuario satisfactoria para todos.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568642" y="5132318"/>
            <a:ext cx="5829962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Montserrat Classic"/>
              </a:rPr>
              <a:t>En lugar de una multitud de opciones y funcionalidades, nos enfocamos en la comunicación pura, permitiendo interacciones directas y sencillas para conectar a las personas de manera efectiva.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963366" y="5132318"/>
            <a:ext cx="5829962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Montserrat Classic"/>
              </a:rPr>
              <a:t>Diseño para todos, independientemente de su habilidad o experiencia con la tecnología. GuaChat garantiza la accesibilidad para que nadie se quede atrás en la era digital.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568642" y="7437736"/>
            <a:ext cx="5829962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Montserrat Classic"/>
              </a:rPr>
              <a:t>Hemos eliminado cualquier elemento superfluo para ofrecer una aplicación de mensajería intuitiva, fácil de entender y usar, centrada en lo esencial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0963366" y="7437736"/>
            <a:ext cx="5829962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Montserrat Classic"/>
              </a:rPr>
              <a:t>Construir un puente de adaptación tecnológica, permitiendo a los usuarios menos familiarizados con la tecnología digital comunicarse de manera efectiva en el mundo moderno.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308124" y="130314"/>
            <a:ext cx="16230600" cy="1040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35"/>
              </a:lnSpc>
            </a:pPr>
            <a:r>
              <a:rPr lang="en-US" sz="4500" spc="386">
                <a:solidFill>
                  <a:srgbClr val="000000"/>
                </a:solidFill>
                <a:latin typeface="TT Chocolates ExtraBold"/>
              </a:rPr>
              <a:t>SOLUCIÓN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1028700" y="9341077"/>
            <a:ext cx="2868529" cy="679105"/>
            <a:chOff x="0" y="0"/>
            <a:chExt cx="3824705" cy="905473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905473" cy="905473"/>
            </a:xfrm>
            <a:custGeom>
              <a:avLst/>
              <a:gdLst/>
              <a:ahLst/>
              <a:cxnLst/>
              <a:rect l="l" t="t" r="r" b="b"/>
              <a:pathLst>
                <a:path w="905473" h="905473">
                  <a:moveTo>
                    <a:pt x="0" y="0"/>
                  </a:moveTo>
                  <a:lnTo>
                    <a:pt x="905473" y="0"/>
                  </a:lnTo>
                  <a:lnTo>
                    <a:pt x="905473" y="905473"/>
                  </a:lnTo>
                  <a:lnTo>
                    <a:pt x="0" y="905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49" name="Freeform 49"/>
            <p:cNvSpPr/>
            <p:nvPr/>
          </p:nvSpPr>
          <p:spPr>
            <a:xfrm>
              <a:off x="1159299" y="0"/>
              <a:ext cx="2665406" cy="905473"/>
            </a:xfrm>
            <a:custGeom>
              <a:avLst/>
              <a:gdLst/>
              <a:ahLst/>
              <a:cxnLst/>
              <a:rect l="l" t="t" r="r" b="b"/>
              <a:pathLst>
                <a:path w="2665406" h="905473">
                  <a:moveTo>
                    <a:pt x="0" y="0"/>
                  </a:moveTo>
                  <a:lnTo>
                    <a:pt x="2665406" y="0"/>
                  </a:lnTo>
                  <a:lnTo>
                    <a:pt x="2665406" y="905473"/>
                  </a:lnTo>
                  <a:lnTo>
                    <a:pt x="0" y="905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DC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12668" y="4061460"/>
            <a:ext cx="11462665" cy="2326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10"/>
              </a:lnSpc>
            </a:pPr>
            <a:r>
              <a:rPr lang="en-US" sz="9000" spc="773">
                <a:solidFill>
                  <a:srgbClr val="000000"/>
                </a:solidFill>
                <a:latin typeface="TT Chocolates ExtraBold"/>
              </a:rPr>
              <a:t>METODOLOGÍAS APLICADAS</a:t>
            </a:r>
          </a:p>
        </p:txBody>
      </p:sp>
      <p:sp>
        <p:nvSpPr>
          <p:cNvPr id="3" name="Freeform 3"/>
          <p:cNvSpPr/>
          <p:nvPr/>
        </p:nvSpPr>
        <p:spPr>
          <a:xfrm rot="-8374462" flipH="1">
            <a:off x="-7345701" y="4605309"/>
            <a:ext cx="22539048" cy="8186006"/>
          </a:xfrm>
          <a:custGeom>
            <a:avLst/>
            <a:gdLst/>
            <a:ahLst/>
            <a:cxnLst/>
            <a:rect l="l" t="t" r="r" b="b"/>
            <a:pathLst>
              <a:path w="22539048" h="8186006">
                <a:moveTo>
                  <a:pt x="22539048" y="0"/>
                </a:moveTo>
                <a:lnTo>
                  <a:pt x="0" y="0"/>
                </a:lnTo>
                <a:lnTo>
                  <a:pt x="0" y="8186006"/>
                </a:lnTo>
                <a:lnTo>
                  <a:pt x="22539048" y="8186006"/>
                </a:lnTo>
                <a:lnTo>
                  <a:pt x="2253904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8604965" flipH="1">
            <a:off x="370494" y="-4408372"/>
            <a:ext cx="22539048" cy="8186006"/>
          </a:xfrm>
          <a:custGeom>
            <a:avLst/>
            <a:gdLst/>
            <a:ahLst/>
            <a:cxnLst/>
            <a:rect l="l" t="t" r="r" b="b"/>
            <a:pathLst>
              <a:path w="22539048" h="8186006">
                <a:moveTo>
                  <a:pt x="22539048" y="0"/>
                </a:moveTo>
                <a:lnTo>
                  <a:pt x="0" y="0"/>
                </a:lnTo>
                <a:lnTo>
                  <a:pt x="0" y="8186006"/>
                </a:lnTo>
                <a:lnTo>
                  <a:pt x="22539048" y="8186006"/>
                </a:lnTo>
                <a:lnTo>
                  <a:pt x="2253904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9341077"/>
            <a:ext cx="2868529" cy="679105"/>
            <a:chOff x="0" y="0"/>
            <a:chExt cx="3824705" cy="90547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05473" cy="905473"/>
            </a:xfrm>
            <a:custGeom>
              <a:avLst/>
              <a:gdLst/>
              <a:ahLst/>
              <a:cxnLst/>
              <a:rect l="l" t="t" r="r" b="b"/>
              <a:pathLst>
                <a:path w="905473" h="905473">
                  <a:moveTo>
                    <a:pt x="0" y="0"/>
                  </a:moveTo>
                  <a:lnTo>
                    <a:pt x="905473" y="0"/>
                  </a:lnTo>
                  <a:lnTo>
                    <a:pt x="905473" y="905473"/>
                  </a:lnTo>
                  <a:lnTo>
                    <a:pt x="0" y="905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59299" y="0"/>
              <a:ext cx="2665406" cy="905473"/>
            </a:xfrm>
            <a:custGeom>
              <a:avLst/>
              <a:gdLst/>
              <a:ahLst/>
              <a:cxnLst/>
              <a:rect l="l" t="t" r="r" b="b"/>
              <a:pathLst>
                <a:path w="2665406" h="905473">
                  <a:moveTo>
                    <a:pt x="0" y="0"/>
                  </a:moveTo>
                  <a:lnTo>
                    <a:pt x="2665406" y="0"/>
                  </a:lnTo>
                  <a:lnTo>
                    <a:pt x="2665406" y="905473"/>
                  </a:lnTo>
                  <a:lnTo>
                    <a:pt x="0" y="905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133280" flipH="1">
            <a:off x="1563165" y="1274742"/>
            <a:ext cx="22539048" cy="8186006"/>
          </a:xfrm>
          <a:custGeom>
            <a:avLst/>
            <a:gdLst/>
            <a:ahLst/>
            <a:cxnLst/>
            <a:rect l="l" t="t" r="r" b="b"/>
            <a:pathLst>
              <a:path w="22539048" h="8186006">
                <a:moveTo>
                  <a:pt x="22539048" y="0"/>
                </a:moveTo>
                <a:lnTo>
                  <a:pt x="0" y="0"/>
                </a:lnTo>
                <a:lnTo>
                  <a:pt x="0" y="8186006"/>
                </a:lnTo>
                <a:lnTo>
                  <a:pt x="22539048" y="8186006"/>
                </a:lnTo>
                <a:lnTo>
                  <a:pt x="2253904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716777" y="-653810"/>
            <a:ext cx="9194213" cy="11594620"/>
            <a:chOff x="0" y="0"/>
            <a:chExt cx="2421521" cy="30537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21521" cy="3053727"/>
            </a:xfrm>
            <a:custGeom>
              <a:avLst/>
              <a:gdLst/>
              <a:ahLst/>
              <a:cxnLst/>
              <a:rect l="l" t="t" r="r" b="b"/>
              <a:pathLst>
                <a:path w="2421521" h="3053727">
                  <a:moveTo>
                    <a:pt x="0" y="0"/>
                  </a:moveTo>
                  <a:lnTo>
                    <a:pt x="2421521" y="0"/>
                  </a:lnTo>
                  <a:lnTo>
                    <a:pt x="2421521" y="3053727"/>
                  </a:lnTo>
                  <a:lnTo>
                    <a:pt x="0" y="3053727"/>
                  </a:lnTo>
                  <a:close/>
                </a:path>
              </a:pathLst>
            </a:custGeom>
            <a:solidFill>
              <a:srgbClr val="3DDC8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6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015506" y="480495"/>
            <a:ext cx="5172307" cy="6950792"/>
            <a:chOff x="0" y="0"/>
            <a:chExt cx="3663950" cy="4923790"/>
          </a:xfrm>
        </p:grpSpPr>
        <p:sp>
          <p:nvSpPr>
            <p:cNvPr id="7" name="Freeform 7"/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4"/>
              <a:stretch>
                <a:fillRect l="-42637" r="-42637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3DDC84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4725882" y="6708329"/>
            <a:ext cx="3286822" cy="3394629"/>
            <a:chOff x="0" y="0"/>
            <a:chExt cx="6350000" cy="6558280"/>
          </a:xfrm>
        </p:grpSpPr>
        <p:sp>
          <p:nvSpPr>
            <p:cNvPr id="10" name="Freeform 10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5"/>
              <a:stretch>
                <a:fillRect l="-22959" r="-22959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3DDC84"/>
            </a:solidFill>
          </p:spPr>
        </p:sp>
      </p:grpSp>
      <p:sp>
        <p:nvSpPr>
          <p:cNvPr id="12" name="Freeform 12"/>
          <p:cNvSpPr/>
          <p:nvPr/>
        </p:nvSpPr>
        <p:spPr>
          <a:xfrm flipH="1">
            <a:off x="14410024" y="4604547"/>
            <a:ext cx="2530227" cy="1872368"/>
          </a:xfrm>
          <a:custGeom>
            <a:avLst/>
            <a:gdLst/>
            <a:ahLst/>
            <a:cxnLst/>
            <a:rect l="l" t="t" r="r" b="b"/>
            <a:pathLst>
              <a:path w="2530227" h="1872368">
                <a:moveTo>
                  <a:pt x="2530227" y="0"/>
                </a:moveTo>
                <a:lnTo>
                  <a:pt x="0" y="0"/>
                </a:lnTo>
                <a:lnTo>
                  <a:pt x="0" y="1872368"/>
                </a:lnTo>
                <a:lnTo>
                  <a:pt x="2530227" y="1872368"/>
                </a:lnTo>
                <a:lnTo>
                  <a:pt x="253022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327660"/>
            <a:ext cx="7448736" cy="1040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35"/>
              </a:lnSpc>
            </a:pPr>
            <a:r>
              <a:rPr lang="en-US" sz="4500" spc="386">
                <a:solidFill>
                  <a:srgbClr val="000000"/>
                </a:solidFill>
                <a:latin typeface="TT Chocolates ExtraBold"/>
              </a:rPr>
              <a:t>ARQUITECTURA LIMPIA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60576" y="1651075"/>
            <a:ext cx="4282855" cy="547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72"/>
              </a:lnSpc>
            </a:pPr>
            <a:r>
              <a:rPr lang="en-US" sz="2400" spc="206">
                <a:solidFill>
                  <a:srgbClr val="000000"/>
                </a:solidFill>
                <a:latin typeface="TT Chocolates ExtraBold"/>
              </a:rPr>
              <a:t>EFICIENCIA Y ESCALABLE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60576" y="2199080"/>
            <a:ext cx="6071847" cy="89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3"/>
              </a:lnSpc>
            </a:pPr>
            <a:r>
              <a:rPr lang="en-US" sz="1899">
                <a:solidFill>
                  <a:srgbClr val="000000"/>
                </a:solidFill>
                <a:latin typeface="TT Chocolates"/>
              </a:rPr>
              <a:t>Separar claramente las capas de la App, lo que facilita el mantenimiento, la escalabilidad.</a:t>
            </a:r>
          </a:p>
          <a:p>
            <a:pPr marL="410209" lvl="1" indent="-205105">
              <a:lnSpc>
                <a:spcPts val="2393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TT Chocolates"/>
              </a:rPr>
              <a:t>Ejemplo BBDD y el patrón Repository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60576" y="3468024"/>
            <a:ext cx="4282855" cy="547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72"/>
              </a:lnSpc>
            </a:pPr>
            <a:r>
              <a:rPr lang="en-US" sz="2400" spc="206">
                <a:solidFill>
                  <a:srgbClr val="000000"/>
                </a:solidFill>
                <a:latin typeface="TT Chocolates ExtraBold"/>
              </a:rPr>
              <a:t>CALIDAD Y ROBUSTEZ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160576" y="4011711"/>
            <a:ext cx="6071847" cy="1176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3"/>
              </a:lnSpc>
            </a:pPr>
            <a:r>
              <a:rPr lang="en-US" sz="1899">
                <a:solidFill>
                  <a:srgbClr val="000000"/>
                </a:solidFill>
                <a:latin typeface="TT Chocolates"/>
              </a:rPr>
              <a:t>Fomenta el uso de pruebas unitarias y la separación de responsabilidades, lo que ayuda a identificar y corregir errores de manera más eficiente, asegurando la calidad y la estabilidad de la aplicación.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60576" y="5280655"/>
            <a:ext cx="6191937" cy="547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72"/>
              </a:lnSpc>
            </a:pPr>
            <a:r>
              <a:rPr lang="en-US" sz="2400" spc="206">
                <a:solidFill>
                  <a:srgbClr val="000000"/>
                </a:solidFill>
                <a:latin typeface="TT Chocolates ExtraBold"/>
              </a:rPr>
              <a:t>FÁCIL INTEGRAR NUEVAS FUNCIONES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60576" y="5824342"/>
            <a:ext cx="6071847" cy="1176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3"/>
              </a:lnSpc>
            </a:pPr>
            <a:r>
              <a:rPr lang="en-US" sz="1899">
                <a:solidFill>
                  <a:srgbClr val="000000"/>
                </a:solidFill>
                <a:latin typeface="TT Chocolates"/>
              </a:rPr>
              <a:t> Facilita la incorporación de nuevas funcionalidades sin afectar el sistema existente. Su estructura modular y bien definida agiliza el desarrollo y aumenta la flexibilidad de la aplicación.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60576" y="7093286"/>
            <a:ext cx="6191937" cy="547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72"/>
              </a:lnSpc>
            </a:pPr>
            <a:r>
              <a:rPr lang="en-US" sz="2400" spc="206">
                <a:solidFill>
                  <a:srgbClr val="000000"/>
                </a:solidFill>
                <a:latin typeface="TT Chocolates ExtraBold"/>
              </a:rPr>
              <a:t>CODIGO LIMPIO Y ESTRUCTURADO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160576" y="7636973"/>
            <a:ext cx="6071847" cy="1176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3"/>
              </a:lnSpc>
            </a:pPr>
            <a:r>
              <a:rPr lang="en-US" sz="1899">
                <a:solidFill>
                  <a:srgbClr val="000000"/>
                </a:solidFill>
                <a:latin typeface="TT Chocolates"/>
              </a:rPr>
              <a:t>Mejora la comprensión, mantenimiento y colaboración entre desarrolladores al promover la separación de conceptos y una estructura de código clara.</a:t>
            </a:r>
          </a:p>
          <a:p>
            <a:pPr>
              <a:lnSpc>
                <a:spcPts val="2393"/>
              </a:lnSpc>
            </a:pPr>
            <a:endParaRPr lang="en-US" sz="1899">
              <a:solidFill>
                <a:srgbClr val="000000"/>
              </a:solidFill>
              <a:latin typeface="TT Chocolate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63694" y="1788676"/>
            <a:ext cx="584301" cy="1018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995"/>
              </a:lnSpc>
            </a:pPr>
            <a:r>
              <a:rPr lang="en-US" sz="4431" spc="381">
                <a:solidFill>
                  <a:srgbClr val="000000"/>
                </a:solidFill>
                <a:latin typeface="TT Chocolates ExtraBold"/>
              </a:rPr>
              <a:t>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63694" y="3603466"/>
            <a:ext cx="584301" cy="1018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995"/>
              </a:lnSpc>
            </a:pPr>
            <a:r>
              <a:rPr lang="en-US" sz="4431" spc="381">
                <a:solidFill>
                  <a:srgbClr val="000000"/>
                </a:solidFill>
                <a:latin typeface="TT Chocolates ExtraBold"/>
              </a:rPr>
              <a:t>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63694" y="5416097"/>
            <a:ext cx="584301" cy="1018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995"/>
              </a:lnSpc>
            </a:pPr>
            <a:r>
              <a:rPr lang="en-US" sz="4431" spc="381">
                <a:solidFill>
                  <a:srgbClr val="000000"/>
                </a:solidFill>
                <a:latin typeface="TT Chocolates ExtraBold"/>
              </a:rPr>
              <a:t>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63694" y="7234998"/>
            <a:ext cx="584301" cy="1018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995"/>
              </a:lnSpc>
            </a:pPr>
            <a:r>
              <a:rPr lang="en-US" sz="4431" spc="381">
                <a:solidFill>
                  <a:srgbClr val="000000"/>
                </a:solidFill>
                <a:latin typeface="TT Chocolates ExtraBold"/>
              </a:rPr>
              <a:t>4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028700" y="9341077"/>
            <a:ext cx="2868529" cy="679105"/>
            <a:chOff x="0" y="0"/>
            <a:chExt cx="3824705" cy="90547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05473" cy="905473"/>
            </a:xfrm>
            <a:custGeom>
              <a:avLst/>
              <a:gdLst/>
              <a:ahLst/>
              <a:cxnLst/>
              <a:rect l="l" t="t" r="r" b="b"/>
              <a:pathLst>
                <a:path w="905473" h="905473">
                  <a:moveTo>
                    <a:pt x="0" y="0"/>
                  </a:moveTo>
                  <a:lnTo>
                    <a:pt x="905473" y="0"/>
                  </a:lnTo>
                  <a:lnTo>
                    <a:pt x="905473" y="905473"/>
                  </a:lnTo>
                  <a:lnTo>
                    <a:pt x="0" y="905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1159299" y="0"/>
              <a:ext cx="2665406" cy="905473"/>
            </a:xfrm>
            <a:custGeom>
              <a:avLst/>
              <a:gdLst/>
              <a:ahLst/>
              <a:cxnLst/>
              <a:rect l="l" t="t" r="r" b="b"/>
              <a:pathLst>
                <a:path w="2665406" h="905473">
                  <a:moveTo>
                    <a:pt x="0" y="0"/>
                  </a:moveTo>
                  <a:lnTo>
                    <a:pt x="2665406" y="0"/>
                  </a:lnTo>
                  <a:lnTo>
                    <a:pt x="2665406" y="905473"/>
                  </a:lnTo>
                  <a:lnTo>
                    <a:pt x="0" y="905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917418" flipH="1">
            <a:off x="-4010732" y="394800"/>
            <a:ext cx="22539048" cy="8186006"/>
          </a:xfrm>
          <a:custGeom>
            <a:avLst/>
            <a:gdLst/>
            <a:ahLst/>
            <a:cxnLst/>
            <a:rect l="l" t="t" r="r" b="b"/>
            <a:pathLst>
              <a:path w="22539048" h="8186006">
                <a:moveTo>
                  <a:pt x="22539048" y="0"/>
                </a:moveTo>
                <a:lnTo>
                  <a:pt x="0" y="0"/>
                </a:lnTo>
                <a:lnTo>
                  <a:pt x="0" y="8186006"/>
                </a:lnTo>
                <a:lnTo>
                  <a:pt x="22539048" y="8186006"/>
                </a:lnTo>
                <a:lnTo>
                  <a:pt x="2253904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344015" y="1362035"/>
            <a:ext cx="13202395" cy="3590981"/>
            <a:chOff x="0" y="0"/>
            <a:chExt cx="3477174" cy="9457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77174" cy="945773"/>
            </a:xfrm>
            <a:custGeom>
              <a:avLst/>
              <a:gdLst/>
              <a:ahLst/>
              <a:cxnLst/>
              <a:rect l="l" t="t" r="r" b="b"/>
              <a:pathLst>
                <a:path w="3477174" h="945773">
                  <a:moveTo>
                    <a:pt x="29907" y="0"/>
                  </a:moveTo>
                  <a:lnTo>
                    <a:pt x="3447267" y="0"/>
                  </a:lnTo>
                  <a:cubicBezTo>
                    <a:pt x="3455199" y="0"/>
                    <a:pt x="3462806" y="3151"/>
                    <a:pt x="3468415" y="8759"/>
                  </a:cubicBezTo>
                  <a:cubicBezTo>
                    <a:pt x="3474023" y="14368"/>
                    <a:pt x="3477174" y="21975"/>
                    <a:pt x="3477174" y="29907"/>
                  </a:cubicBezTo>
                  <a:lnTo>
                    <a:pt x="3477174" y="915866"/>
                  </a:lnTo>
                  <a:cubicBezTo>
                    <a:pt x="3477174" y="923798"/>
                    <a:pt x="3474023" y="931405"/>
                    <a:pt x="3468415" y="937013"/>
                  </a:cubicBezTo>
                  <a:cubicBezTo>
                    <a:pt x="3462806" y="942622"/>
                    <a:pt x="3455199" y="945773"/>
                    <a:pt x="3447267" y="945773"/>
                  </a:cubicBezTo>
                  <a:lnTo>
                    <a:pt x="29907" y="945773"/>
                  </a:lnTo>
                  <a:cubicBezTo>
                    <a:pt x="13390" y="945773"/>
                    <a:pt x="0" y="932383"/>
                    <a:pt x="0" y="915866"/>
                  </a:cubicBezTo>
                  <a:lnTo>
                    <a:pt x="0" y="29907"/>
                  </a:lnTo>
                  <a:cubicBezTo>
                    <a:pt x="0" y="13390"/>
                    <a:pt x="13390" y="0"/>
                    <a:pt x="29907" y="0"/>
                  </a:cubicBezTo>
                  <a:close/>
                </a:path>
              </a:pathLst>
            </a:custGeom>
            <a:solidFill>
              <a:srgbClr val="3DDC8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6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58562" y="5721954"/>
            <a:ext cx="4974134" cy="3298701"/>
            <a:chOff x="0" y="0"/>
            <a:chExt cx="1814578" cy="12033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14578" cy="1203375"/>
            </a:xfrm>
            <a:custGeom>
              <a:avLst/>
              <a:gdLst/>
              <a:ahLst/>
              <a:cxnLst/>
              <a:rect l="l" t="t" r="r" b="b"/>
              <a:pathLst>
                <a:path w="1814578" h="1203375">
                  <a:moveTo>
                    <a:pt x="1690118" y="1203375"/>
                  </a:moveTo>
                  <a:lnTo>
                    <a:pt x="124460" y="1203375"/>
                  </a:lnTo>
                  <a:cubicBezTo>
                    <a:pt x="55880" y="1203375"/>
                    <a:pt x="0" y="1147495"/>
                    <a:pt x="0" y="10789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90118" y="0"/>
                  </a:lnTo>
                  <a:cubicBezTo>
                    <a:pt x="1758698" y="0"/>
                    <a:pt x="1814578" y="55880"/>
                    <a:pt x="1814578" y="124460"/>
                  </a:cubicBezTo>
                  <a:lnTo>
                    <a:pt x="1814578" y="1078915"/>
                  </a:lnTo>
                  <a:cubicBezTo>
                    <a:pt x="1814578" y="1147495"/>
                    <a:pt x="1758698" y="1203375"/>
                    <a:pt x="1690118" y="120337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6589921" y="5721954"/>
            <a:ext cx="4974134" cy="3298701"/>
            <a:chOff x="0" y="0"/>
            <a:chExt cx="1814578" cy="12033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14578" cy="1203375"/>
            </a:xfrm>
            <a:custGeom>
              <a:avLst/>
              <a:gdLst/>
              <a:ahLst/>
              <a:cxnLst/>
              <a:rect l="l" t="t" r="r" b="b"/>
              <a:pathLst>
                <a:path w="1814578" h="1203375">
                  <a:moveTo>
                    <a:pt x="1690118" y="1203375"/>
                  </a:moveTo>
                  <a:lnTo>
                    <a:pt x="124460" y="1203375"/>
                  </a:lnTo>
                  <a:cubicBezTo>
                    <a:pt x="55880" y="1203375"/>
                    <a:pt x="0" y="1147495"/>
                    <a:pt x="0" y="10789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90118" y="0"/>
                  </a:lnTo>
                  <a:cubicBezTo>
                    <a:pt x="1758698" y="0"/>
                    <a:pt x="1814578" y="55880"/>
                    <a:pt x="1814578" y="124460"/>
                  </a:cubicBezTo>
                  <a:lnTo>
                    <a:pt x="1814578" y="1078915"/>
                  </a:lnTo>
                  <a:cubicBezTo>
                    <a:pt x="1814578" y="1147495"/>
                    <a:pt x="1758698" y="1203375"/>
                    <a:pt x="1690118" y="120337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2218154" y="5721954"/>
            <a:ext cx="4974134" cy="3298701"/>
            <a:chOff x="0" y="0"/>
            <a:chExt cx="1814578" cy="12033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14578" cy="1203375"/>
            </a:xfrm>
            <a:custGeom>
              <a:avLst/>
              <a:gdLst/>
              <a:ahLst/>
              <a:cxnLst/>
              <a:rect l="l" t="t" r="r" b="b"/>
              <a:pathLst>
                <a:path w="1814578" h="1203375">
                  <a:moveTo>
                    <a:pt x="1690118" y="1203375"/>
                  </a:moveTo>
                  <a:lnTo>
                    <a:pt x="124460" y="1203375"/>
                  </a:lnTo>
                  <a:cubicBezTo>
                    <a:pt x="55880" y="1203375"/>
                    <a:pt x="0" y="1147495"/>
                    <a:pt x="0" y="10789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90118" y="0"/>
                  </a:lnTo>
                  <a:cubicBezTo>
                    <a:pt x="1758698" y="0"/>
                    <a:pt x="1814578" y="55880"/>
                    <a:pt x="1814578" y="124460"/>
                  </a:cubicBezTo>
                  <a:lnTo>
                    <a:pt x="1814578" y="1078915"/>
                  </a:lnTo>
                  <a:cubicBezTo>
                    <a:pt x="1814578" y="1147495"/>
                    <a:pt x="1758698" y="1203375"/>
                    <a:pt x="1690118" y="120337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28700" y="9341077"/>
            <a:ext cx="2868529" cy="679105"/>
            <a:chOff x="0" y="0"/>
            <a:chExt cx="3824705" cy="90547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05473" cy="905473"/>
            </a:xfrm>
            <a:custGeom>
              <a:avLst/>
              <a:gdLst/>
              <a:ahLst/>
              <a:cxnLst/>
              <a:rect l="l" t="t" r="r" b="b"/>
              <a:pathLst>
                <a:path w="905473" h="905473">
                  <a:moveTo>
                    <a:pt x="0" y="0"/>
                  </a:moveTo>
                  <a:lnTo>
                    <a:pt x="905473" y="0"/>
                  </a:lnTo>
                  <a:lnTo>
                    <a:pt x="905473" y="905473"/>
                  </a:lnTo>
                  <a:lnTo>
                    <a:pt x="0" y="905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159299" y="0"/>
              <a:ext cx="2665406" cy="905473"/>
            </a:xfrm>
            <a:custGeom>
              <a:avLst/>
              <a:gdLst/>
              <a:ahLst/>
              <a:cxnLst/>
              <a:rect l="l" t="t" r="r" b="b"/>
              <a:pathLst>
                <a:path w="2665406" h="905473">
                  <a:moveTo>
                    <a:pt x="0" y="0"/>
                  </a:moveTo>
                  <a:lnTo>
                    <a:pt x="2665406" y="0"/>
                  </a:lnTo>
                  <a:lnTo>
                    <a:pt x="2665406" y="905473"/>
                  </a:lnTo>
                  <a:lnTo>
                    <a:pt x="0" y="905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3130708" y="2563754"/>
            <a:ext cx="2849437" cy="1177019"/>
            <a:chOff x="0" y="0"/>
            <a:chExt cx="750469" cy="3099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50469" cy="309997"/>
            </a:xfrm>
            <a:custGeom>
              <a:avLst/>
              <a:gdLst/>
              <a:ahLst/>
              <a:cxnLst/>
              <a:rect l="l" t="t" r="r" b="b"/>
              <a:pathLst>
                <a:path w="750469" h="309997">
                  <a:moveTo>
                    <a:pt x="138567" y="0"/>
                  </a:moveTo>
                  <a:lnTo>
                    <a:pt x="611902" y="0"/>
                  </a:lnTo>
                  <a:cubicBezTo>
                    <a:pt x="648652" y="0"/>
                    <a:pt x="683897" y="14599"/>
                    <a:pt x="709884" y="40585"/>
                  </a:cubicBezTo>
                  <a:cubicBezTo>
                    <a:pt x="735870" y="66572"/>
                    <a:pt x="750469" y="101817"/>
                    <a:pt x="750469" y="138567"/>
                  </a:cubicBezTo>
                  <a:lnTo>
                    <a:pt x="750469" y="171430"/>
                  </a:lnTo>
                  <a:cubicBezTo>
                    <a:pt x="750469" y="208180"/>
                    <a:pt x="735870" y="243425"/>
                    <a:pt x="709884" y="269411"/>
                  </a:cubicBezTo>
                  <a:cubicBezTo>
                    <a:pt x="683897" y="295398"/>
                    <a:pt x="648652" y="309997"/>
                    <a:pt x="611902" y="309997"/>
                  </a:cubicBezTo>
                  <a:lnTo>
                    <a:pt x="138567" y="309997"/>
                  </a:lnTo>
                  <a:cubicBezTo>
                    <a:pt x="101817" y="309997"/>
                    <a:pt x="66572" y="295398"/>
                    <a:pt x="40585" y="269411"/>
                  </a:cubicBezTo>
                  <a:cubicBezTo>
                    <a:pt x="14599" y="243425"/>
                    <a:pt x="0" y="208180"/>
                    <a:pt x="0" y="171430"/>
                  </a:cubicBezTo>
                  <a:lnTo>
                    <a:pt x="0" y="138567"/>
                  </a:lnTo>
                  <a:cubicBezTo>
                    <a:pt x="0" y="101817"/>
                    <a:pt x="14599" y="66572"/>
                    <a:pt x="40585" y="40585"/>
                  </a:cubicBezTo>
                  <a:cubicBezTo>
                    <a:pt x="66572" y="14599"/>
                    <a:pt x="101817" y="0"/>
                    <a:pt x="138567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6"/>
                </a:lnSpc>
              </a:pPr>
              <a:r>
                <a:rPr lang="en-US" sz="2400">
                  <a:solidFill>
                    <a:srgbClr val="000000"/>
                  </a:solidFill>
                  <a:latin typeface="TT Chocolates"/>
                </a:rPr>
                <a:t>CASOS DE USO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719281" y="2563754"/>
            <a:ext cx="2849437" cy="1177019"/>
            <a:chOff x="0" y="0"/>
            <a:chExt cx="750469" cy="30999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50469" cy="309997"/>
            </a:xfrm>
            <a:custGeom>
              <a:avLst/>
              <a:gdLst/>
              <a:ahLst/>
              <a:cxnLst/>
              <a:rect l="l" t="t" r="r" b="b"/>
              <a:pathLst>
                <a:path w="750469" h="309997">
                  <a:moveTo>
                    <a:pt x="138567" y="0"/>
                  </a:moveTo>
                  <a:lnTo>
                    <a:pt x="611902" y="0"/>
                  </a:lnTo>
                  <a:cubicBezTo>
                    <a:pt x="648652" y="0"/>
                    <a:pt x="683897" y="14599"/>
                    <a:pt x="709884" y="40585"/>
                  </a:cubicBezTo>
                  <a:cubicBezTo>
                    <a:pt x="735870" y="66572"/>
                    <a:pt x="750469" y="101817"/>
                    <a:pt x="750469" y="138567"/>
                  </a:cubicBezTo>
                  <a:lnTo>
                    <a:pt x="750469" y="171430"/>
                  </a:lnTo>
                  <a:cubicBezTo>
                    <a:pt x="750469" y="208180"/>
                    <a:pt x="735870" y="243425"/>
                    <a:pt x="709884" y="269411"/>
                  </a:cubicBezTo>
                  <a:cubicBezTo>
                    <a:pt x="683897" y="295398"/>
                    <a:pt x="648652" y="309997"/>
                    <a:pt x="611902" y="309997"/>
                  </a:cubicBezTo>
                  <a:lnTo>
                    <a:pt x="138567" y="309997"/>
                  </a:lnTo>
                  <a:cubicBezTo>
                    <a:pt x="101817" y="309997"/>
                    <a:pt x="66572" y="295398"/>
                    <a:pt x="40585" y="269411"/>
                  </a:cubicBezTo>
                  <a:cubicBezTo>
                    <a:pt x="14599" y="243425"/>
                    <a:pt x="0" y="208180"/>
                    <a:pt x="0" y="171430"/>
                  </a:cubicBezTo>
                  <a:lnTo>
                    <a:pt x="0" y="138567"/>
                  </a:lnTo>
                  <a:cubicBezTo>
                    <a:pt x="0" y="101817"/>
                    <a:pt x="14599" y="66572"/>
                    <a:pt x="40585" y="40585"/>
                  </a:cubicBezTo>
                  <a:cubicBezTo>
                    <a:pt x="66572" y="14599"/>
                    <a:pt x="101817" y="0"/>
                    <a:pt x="138567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6"/>
                </a:lnSpc>
              </a:pPr>
              <a:r>
                <a:rPr lang="en-US" sz="2400">
                  <a:solidFill>
                    <a:srgbClr val="000000"/>
                  </a:solidFill>
                  <a:latin typeface="TT Chocolates"/>
                </a:rPr>
                <a:t>REPOSITORIO</a:t>
              </a:r>
            </a:p>
            <a:p>
              <a:pPr algn="ctr">
                <a:lnSpc>
                  <a:spcPts val="2616"/>
                </a:lnSpc>
              </a:pPr>
              <a:r>
                <a:rPr lang="en-US" sz="2400">
                  <a:solidFill>
                    <a:srgbClr val="000000"/>
                  </a:solidFill>
                  <a:latin typeface="TT Chocolates"/>
                </a:rPr>
                <a:t>INTERFAZ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307855" y="2563754"/>
            <a:ext cx="2849437" cy="1177019"/>
            <a:chOff x="0" y="0"/>
            <a:chExt cx="750469" cy="30999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50469" cy="309997"/>
            </a:xfrm>
            <a:custGeom>
              <a:avLst/>
              <a:gdLst/>
              <a:ahLst/>
              <a:cxnLst/>
              <a:rect l="l" t="t" r="r" b="b"/>
              <a:pathLst>
                <a:path w="750469" h="309997">
                  <a:moveTo>
                    <a:pt x="138567" y="0"/>
                  </a:moveTo>
                  <a:lnTo>
                    <a:pt x="611902" y="0"/>
                  </a:lnTo>
                  <a:cubicBezTo>
                    <a:pt x="648652" y="0"/>
                    <a:pt x="683897" y="14599"/>
                    <a:pt x="709884" y="40585"/>
                  </a:cubicBezTo>
                  <a:cubicBezTo>
                    <a:pt x="735870" y="66572"/>
                    <a:pt x="750469" y="101817"/>
                    <a:pt x="750469" y="138567"/>
                  </a:cubicBezTo>
                  <a:lnTo>
                    <a:pt x="750469" y="171430"/>
                  </a:lnTo>
                  <a:cubicBezTo>
                    <a:pt x="750469" y="208180"/>
                    <a:pt x="735870" y="243425"/>
                    <a:pt x="709884" y="269411"/>
                  </a:cubicBezTo>
                  <a:cubicBezTo>
                    <a:pt x="683897" y="295398"/>
                    <a:pt x="648652" y="309997"/>
                    <a:pt x="611902" y="309997"/>
                  </a:cubicBezTo>
                  <a:lnTo>
                    <a:pt x="138567" y="309997"/>
                  </a:lnTo>
                  <a:cubicBezTo>
                    <a:pt x="101817" y="309997"/>
                    <a:pt x="66572" y="295398"/>
                    <a:pt x="40585" y="269411"/>
                  </a:cubicBezTo>
                  <a:cubicBezTo>
                    <a:pt x="14599" y="243425"/>
                    <a:pt x="0" y="208180"/>
                    <a:pt x="0" y="171430"/>
                  </a:cubicBezTo>
                  <a:lnTo>
                    <a:pt x="0" y="138567"/>
                  </a:lnTo>
                  <a:cubicBezTo>
                    <a:pt x="0" y="101817"/>
                    <a:pt x="14599" y="66572"/>
                    <a:pt x="40585" y="40585"/>
                  </a:cubicBezTo>
                  <a:cubicBezTo>
                    <a:pt x="66572" y="14599"/>
                    <a:pt x="101817" y="0"/>
                    <a:pt x="138567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6"/>
                </a:lnSpc>
              </a:pPr>
              <a:r>
                <a:rPr lang="en-US" sz="2400">
                  <a:solidFill>
                    <a:srgbClr val="000000"/>
                  </a:solidFill>
                  <a:latin typeface="TT Chocolates"/>
                </a:rPr>
                <a:t>REPOSITORIO</a:t>
              </a:r>
            </a:p>
            <a:p>
              <a:pPr algn="ctr">
                <a:lnSpc>
                  <a:spcPts val="2616"/>
                </a:lnSpc>
              </a:pPr>
              <a:r>
                <a:rPr lang="en-US" sz="2400">
                  <a:solidFill>
                    <a:srgbClr val="000000"/>
                  </a:solidFill>
                  <a:latin typeface="TT Chocolates"/>
                </a:rPr>
                <a:t>IMPLEMENTACIÓN</a:t>
              </a:r>
            </a:p>
          </p:txBody>
        </p:sp>
      </p:grpSp>
      <p:sp>
        <p:nvSpPr>
          <p:cNvPr id="24" name="Freeform 24"/>
          <p:cNvSpPr/>
          <p:nvPr/>
        </p:nvSpPr>
        <p:spPr>
          <a:xfrm rot="-778332">
            <a:off x="9914155" y="1880776"/>
            <a:ext cx="2972588" cy="1183630"/>
          </a:xfrm>
          <a:custGeom>
            <a:avLst/>
            <a:gdLst/>
            <a:ahLst/>
            <a:cxnLst/>
            <a:rect l="l" t="t" r="r" b="b"/>
            <a:pathLst>
              <a:path w="2972588" h="1183630">
                <a:moveTo>
                  <a:pt x="0" y="0"/>
                </a:moveTo>
                <a:lnTo>
                  <a:pt x="2972588" y="0"/>
                </a:lnTo>
                <a:lnTo>
                  <a:pt x="2972588" y="1183630"/>
                </a:lnTo>
                <a:lnTo>
                  <a:pt x="0" y="11836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-778332" flipH="1" flipV="1">
            <a:off x="5395946" y="3148957"/>
            <a:ext cx="2972588" cy="1183630"/>
          </a:xfrm>
          <a:custGeom>
            <a:avLst/>
            <a:gdLst/>
            <a:ahLst/>
            <a:cxnLst/>
            <a:rect l="l" t="t" r="r" b="b"/>
            <a:pathLst>
              <a:path w="2972588" h="1183630">
                <a:moveTo>
                  <a:pt x="2972588" y="1183630"/>
                </a:moveTo>
                <a:lnTo>
                  <a:pt x="0" y="1183630"/>
                </a:lnTo>
                <a:lnTo>
                  <a:pt x="0" y="0"/>
                </a:lnTo>
                <a:lnTo>
                  <a:pt x="2972588" y="0"/>
                </a:lnTo>
                <a:lnTo>
                  <a:pt x="2972588" y="118363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361190" y="6678591"/>
            <a:ext cx="4238131" cy="1886004"/>
          </a:xfrm>
          <a:custGeom>
            <a:avLst/>
            <a:gdLst/>
            <a:ahLst/>
            <a:cxnLst/>
            <a:rect l="l" t="t" r="r" b="b"/>
            <a:pathLst>
              <a:path w="4238131" h="1886004">
                <a:moveTo>
                  <a:pt x="0" y="0"/>
                </a:moveTo>
                <a:lnTo>
                  <a:pt x="4238131" y="0"/>
                </a:lnTo>
                <a:lnTo>
                  <a:pt x="4238131" y="1886004"/>
                </a:lnTo>
                <a:lnTo>
                  <a:pt x="0" y="18860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7098264" y="6678591"/>
            <a:ext cx="4097725" cy="1886004"/>
          </a:xfrm>
          <a:custGeom>
            <a:avLst/>
            <a:gdLst/>
            <a:ahLst/>
            <a:cxnLst/>
            <a:rect l="l" t="t" r="r" b="b"/>
            <a:pathLst>
              <a:path w="4097725" h="1886004">
                <a:moveTo>
                  <a:pt x="0" y="0"/>
                </a:moveTo>
                <a:lnTo>
                  <a:pt x="4097724" y="0"/>
                </a:lnTo>
                <a:lnTo>
                  <a:pt x="4097724" y="1886004"/>
                </a:lnTo>
                <a:lnTo>
                  <a:pt x="0" y="18860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2726105" y="6722088"/>
            <a:ext cx="3968687" cy="1196127"/>
          </a:xfrm>
          <a:custGeom>
            <a:avLst/>
            <a:gdLst/>
            <a:ahLst/>
            <a:cxnLst/>
            <a:rect l="l" t="t" r="r" b="b"/>
            <a:pathLst>
              <a:path w="3968687" h="1196127">
                <a:moveTo>
                  <a:pt x="0" y="0"/>
                </a:moveTo>
                <a:lnTo>
                  <a:pt x="3968687" y="0"/>
                </a:lnTo>
                <a:lnTo>
                  <a:pt x="3968687" y="1196127"/>
                </a:lnTo>
                <a:lnTo>
                  <a:pt x="0" y="119612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361190" y="6187418"/>
            <a:ext cx="3871776" cy="325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40"/>
              </a:lnSpc>
            </a:pPr>
            <a:r>
              <a:rPr lang="en-US" sz="2000">
                <a:solidFill>
                  <a:srgbClr val="000000"/>
                </a:solidFill>
                <a:latin typeface="TT Chocolates ExtraBold"/>
              </a:rPr>
              <a:t>Interfaz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035368" y="6187418"/>
            <a:ext cx="3871776" cy="325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40"/>
              </a:lnSpc>
            </a:pPr>
            <a:r>
              <a:rPr lang="en-US" sz="2000">
                <a:solidFill>
                  <a:srgbClr val="000000"/>
                </a:solidFill>
                <a:latin typeface="TT Chocolates ExtraBold"/>
              </a:rPr>
              <a:t>Clase Implementa Interfaz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553224" y="6187418"/>
            <a:ext cx="3739302" cy="325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40"/>
              </a:lnSpc>
            </a:pPr>
            <a:r>
              <a:rPr lang="en-US" sz="2000">
                <a:solidFill>
                  <a:srgbClr val="000000"/>
                </a:solidFill>
                <a:latin typeface="TT Chocolates ExtraBold"/>
              </a:rPr>
              <a:t>Caso de uso Inyecta Interfaz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61190" y="5248291"/>
            <a:ext cx="2311991" cy="1202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10"/>
              </a:lnSpc>
            </a:pPr>
            <a:r>
              <a:rPr lang="en-US" sz="9000" spc="773">
                <a:solidFill>
                  <a:srgbClr val="000000"/>
                </a:solidFill>
                <a:latin typeface="TT Chocolates ExtraBold"/>
              </a:rPr>
              <a:t>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035368" y="5248291"/>
            <a:ext cx="2311991" cy="1202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10"/>
              </a:lnSpc>
            </a:pPr>
            <a:r>
              <a:rPr lang="en-US" sz="9000" spc="773">
                <a:solidFill>
                  <a:srgbClr val="000000"/>
                </a:solidFill>
                <a:latin typeface="TT Chocolates ExtraBold"/>
              </a:rPr>
              <a:t>2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553224" y="5248291"/>
            <a:ext cx="2311991" cy="1202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10"/>
              </a:lnSpc>
            </a:pPr>
            <a:r>
              <a:rPr lang="en-US" sz="9000" spc="773">
                <a:solidFill>
                  <a:srgbClr val="000000"/>
                </a:solidFill>
                <a:latin typeface="TT Chocolates ExtraBold"/>
              </a:rPr>
              <a:t>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58562" y="55205"/>
            <a:ext cx="16230600" cy="1040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35"/>
              </a:lnSpc>
            </a:pPr>
            <a:r>
              <a:rPr lang="en-US" sz="4500" spc="386">
                <a:solidFill>
                  <a:srgbClr val="FFFFFF"/>
                </a:solidFill>
                <a:latin typeface="TT Chocolates ExtraBold"/>
              </a:rPr>
              <a:t>PATRÓN REPORSITORY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287000" y="1543189"/>
            <a:ext cx="2266224" cy="3424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16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TT Chocolates Bold"/>
              </a:rPr>
              <a:t>IMPLEMENTA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246922" y="4394839"/>
            <a:ext cx="1213485" cy="338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6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T Chocolates Bold"/>
              </a:rPr>
              <a:t>INYECTA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DC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24376" flipH="1">
            <a:off x="-2506663" y="2961491"/>
            <a:ext cx="22539048" cy="8186006"/>
          </a:xfrm>
          <a:custGeom>
            <a:avLst/>
            <a:gdLst/>
            <a:ahLst/>
            <a:cxnLst/>
            <a:rect l="l" t="t" r="r" b="b"/>
            <a:pathLst>
              <a:path w="22539048" h="8186006">
                <a:moveTo>
                  <a:pt x="22539048" y="0"/>
                </a:moveTo>
                <a:lnTo>
                  <a:pt x="0" y="0"/>
                </a:lnTo>
                <a:lnTo>
                  <a:pt x="0" y="8186006"/>
                </a:lnTo>
                <a:lnTo>
                  <a:pt x="22539048" y="8186006"/>
                </a:lnTo>
                <a:lnTo>
                  <a:pt x="2253904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2074738" y="2235183"/>
            <a:ext cx="4431904" cy="6647856"/>
            <a:chOff x="0" y="0"/>
            <a:chExt cx="6350000" cy="9525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4"/>
              <a:stretch>
                <a:fillRect l="-1752" r="-1752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9341077"/>
            <a:ext cx="2868529" cy="679105"/>
            <a:chOff x="0" y="0"/>
            <a:chExt cx="3824705" cy="90547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05473" cy="905473"/>
            </a:xfrm>
            <a:custGeom>
              <a:avLst/>
              <a:gdLst/>
              <a:ahLst/>
              <a:cxnLst/>
              <a:rect l="l" t="t" r="r" b="b"/>
              <a:pathLst>
                <a:path w="905473" h="905473">
                  <a:moveTo>
                    <a:pt x="0" y="0"/>
                  </a:moveTo>
                  <a:lnTo>
                    <a:pt x="905473" y="0"/>
                  </a:lnTo>
                  <a:lnTo>
                    <a:pt x="905473" y="905473"/>
                  </a:lnTo>
                  <a:lnTo>
                    <a:pt x="0" y="905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59299" y="0"/>
              <a:ext cx="2665406" cy="905473"/>
            </a:xfrm>
            <a:custGeom>
              <a:avLst/>
              <a:gdLst/>
              <a:ahLst/>
              <a:cxnLst/>
              <a:rect l="l" t="t" r="r" b="b"/>
              <a:pathLst>
                <a:path w="2665406" h="905473">
                  <a:moveTo>
                    <a:pt x="0" y="0"/>
                  </a:moveTo>
                  <a:lnTo>
                    <a:pt x="2665406" y="0"/>
                  </a:lnTo>
                  <a:lnTo>
                    <a:pt x="2665406" y="905473"/>
                  </a:lnTo>
                  <a:lnTo>
                    <a:pt x="0" y="905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303867"/>
            <a:ext cx="16230600" cy="1040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35"/>
              </a:lnSpc>
            </a:pPr>
            <a:r>
              <a:rPr lang="en-US" sz="4500" spc="386">
                <a:solidFill>
                  <a:srgbClr val="2E2E2E"/>
                </a:solidFill>
                <a:latin typeface="TT Chocolates ExtraBold"/>
              </a:rPr>
              <a:t>PATRÓN DE DISEÑO MVVM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36765" y="1448509"/>
            <a:ext cx="4014470" cy="338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6"/>
              </a:lnSpc>
              <a:spcBef>
                <a:spcPct val="0"/>
              </a:spcBef>
            </a:pPr>
            <a:r>
              <a:rPr lang="en-US" sz="2400">
                <a:solidFill>
                  <a:srgbClr val="2E2E2E"/>
                </a:solidFill>
                <a:latin typeface="TT Chocolates Bold"/>
              </a:rPr>
              <a:t>MODEL - VIEW - VIEW MODEL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036971" y="2235183"/>
            <a:ext cx="8903810" cy="6647856"/>
            <a:chOff x="0" y="0"/>
            <a:chExt cx="11871747" cy="8863808"/>
          </a:xfrm>
        </p:grpSpPr>
        <p:grpSp>
          <p:nvGrpSpPr>
            <p:cNvPr id="11" name="Group 11"/>
            <p:cNvGrpSpPr/>
            <p:nvPr/>
          </p:nvGrpSpPr>
          <p:grpSpPr>
            <a:xfrm>
              <a:off x="625039" y="0"/>
              <a:ext cx="11246708" cy="2878403"/>
              <a:chOff x="0" y="0"/>
              <a:chExt cx="3077122" cy="78753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077122" cy="787537"/>
              </a:xfrm>
              <a:custGeom>
                <a:avLst/>
                <a:gdLst/>
                <a:ahLst/>
                <a:cxnLst/>
                <a:rect l="l" t="t" r="r" b="b"/>
                <a:pathLst>
                  <a:path w="3077122" h="787537">
                    <a:moveTo>
                      <a:pt x="2952662" y="787537"/>
                    </a:moveTo>
                    <a:lnTo>
                      <a:pt x="124460" y="787537"/>
                    </a:lnTo>
                    <a:cubicBezTo>
                      <a:pt x="55880" y="787537"/>
                      <a:pt x="0" y="731657"/>
                      <a:pt x="0" y="66307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52662" y="0"/>
                    </a:lnTo>
                    <a:cubicBezTo>
                      <a:pt x="3021242" y="0"/>
                      <a:pt x="3077122" y="55880"/>
                      <a:pt x="3077122" y="124460"/>
                    </a:cubicBezTo>
                    <a:lnTo>
                      <a:pt x="3077122" y="663077"/>
                    </a:lnTo>
                    <a:cubicBezTo>
                      <a:pt x="3077122" y="731657"/>
                      <a:pt x="3021242" y="787537"/>
                      <a:pt x="2952662" y="787537"/>
                    </a:cubicBezTo>
                    <a:close/>
                  </a:path>
                </a:pathLst>
              </a:custGeom>
              <a:solidFill>
                <a:srgbClr val="4285F3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0" y="639075"/>
              <a:ext cx="1600253" cy="1600253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55555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2053256" y="553511"/>
              <a:ext cx="8178066" cy="522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74"/>
                </a:lnSpc>
              </a:pPr>
              <a:r>
                <a:rPr lang="en-US" sz="2499">
                  <a:solidFill>
                    <a:srgbClr val="FFFFFF"/>
                  </a:solidFill>
                  <a:latin typeface="TT Chocolates ExtraBold Bold"/>
                </a:rPr>
                <a:t>SEPARACIÓN DE RESPONSABILIDADES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3527" y="1050962"/>
              <a:ext cx="1473200" cy="747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72"/>
                </a:lnSpc>
              </a:pPr>
              <a:r>
                <a:rPr lang="en-US" sz="3600">
                  <a:solidFill>
                    <a:srgbClr val="FFFFFF"/>
                  </a:solidFill>
                  <a:latin typeface="TT Chocolates ExtraBold"/>
                </a:rPr>
                <a:t>01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053256" y="1217029"/>
              <a:ext cx="9414146" cy="1234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19"/>
                </a:lnSpc>
              </a:pPr>
              <a:r>
                <a:rPr lang="en-US" sz="1799">
                  <a:solidFill>
                    <a:srgbClr val="FFFFFF"/>
                  </a:solidFill>
                  <a:latin typeface="Montserrat Classic"/>
                </a:rPr>
                <a:t>Una Clara separación de responsabilidades en una aplicación, dividiendo el código en tres componentes principales: Modelo, Vista y ViewModel</a:t>
              </a:r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625039" y="2992703"/>
              <a:ext cx="11246708" cy="2878403"/>
              <a:chOff x="0" y="0"/>
              <a:chExt cx="3077122" cy="787537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3077122" cy="787537"/>
              </a:xfrm>
              <a:custGeom>
                <a:avLst/>
                <a:gdLst/>
                <a:ahLst/>
                <a:cxnLst/>
                <a:rect l="l" t="t" r="r" b="b"/>
                <a:pathLst>
                  <a:path w="3077122" h="787537">
                    <a:moveTo>
                      <a:pt x="2952662" y="787537"/>
                    </a:moveTo>
                    <a:lnTo>
                      <a:pt x="124460" y="787537"/>
                    </a:lnTo>
                    <a:cubicBezTo>
                      <a:pt x="55880" y="787537"/>
                      <a:pt x="0" y="731657"/>
                      <a:pt x="0" y="66307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52662" y="0"/>
                    </a:lnTo>
                    <a:cubicBezTo>
                      <a:pt x="3021242" y="0"/>
                      <a:pt x="3077122" y="55880"/>
                      <a:pt x="3077122" y="124460"/>
                    </a:cubicBezTo>
                    <a:lnTo>
                      <a:pt x="3077122" y="663077"/>
                    </a:lnTo>
                    <a:cubicBezTo>
                      <a:pt x="3077122" y="731657"/>
                      <a:pt x="3021242" y="787537"/>
                      <a:pt x="2952662" y="787537"/>
                    </a:cubicBezTo>
                    <a:close/>
                  </a:path>
                </a:pathLst>
              </a:custGeom>
              <a:solidFill>
                <a:srgbClr val="4285F3"/>
              </a:solidFill>
            </p:spPr>
          </p:sp>
        </p:grpSp>
        <p:grpSp>
          <p:nvGrpSpPr>
            <p:cNvPr id="20" name="Group 20"/>
            <p:cNvGrpSpPr/>
            <p:nvPr/>
          </p:nvGrpSpPr>
          <p:grpSpPr>
            <a:xfrm>
              <a:off x="0" y="3631777"/>
              <a:ext cx="1600253" cy="1600253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55555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2053256" y="3546214"/>
              <a:ext cx="8178066" cy="522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74"/>
                </a:lnSpc>
              </a:pPr>
              <a:r>
                <a:rPr lang="en-US" sz="2499">
                  <a:solidFill>
                    <a:srgbClr val="FFFFFF"/>
                  </a:solidFill>
                  <a:latin typeface="TT Chocolates ExtraBold Bold"/>
                </a:rPr>
                <a:t>VINCULACIÓN DE DATOS BIDIRECCIONAL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63527" y="4043665"/>
              <a:ext cx="1473200" cy="747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72"/>
                </a:lnSpc>
              </a:pPr>
              <a:r>
                <a:rPr lang="en-US" sz="3600">
                  <a:solidFill>
                    <a:srgbClr val="FFFFFF"/>
                  </a:solidFill>
                  <a:latin typeface="TT Chocolates ExtraBold"/>
                </a:rPr>
                <a:t>02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2053256" y="4209731"/>
              <a:ext cx="9414146" cy="1234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19"/>
                </a:lnSpc>
              </a:pPr>
              <a:r>
                <a:rPr lang="en-US" sz="1799">
                  <a:solidFill>
                    <a:srgbClr val="FFFFFF"/>
                  </a:solidFill>
                  <a:latin typeface="Montserrat Classic"/>
                </a:rPr>
                <a:t>Permite enlazar los datos del Modelo con la Vista a través del ViewModel, de modo que los cambios realizados en uno de ellos se reflejen automáticamente en los demás.</a:t>
              </a:r>
            </a:p>
          </p:txBody>
        </p:sp>
        <p:grpSp>
          <p:nvGrpSpPr>
            <p:cNvPr id="25" name="Group 25"/>
            <p:cNvGrpSpPr/>
            <p:nvPr/>
          </p:nvGrpSpPr>
          <p:grpSpPr>
            <a:xfrm>
              <a:off x="625039" y="5985406"/>
              <a:ext cx="11246708" cy="2878403"/>
              <a:chOff x="0" y="0"/>
              <a:chExt cx="3077122" cy="787537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3077122" cy="787537"/>
              </a:xfrm>
              <a:custGeom>
                <a:avLst/>
                <a:gdLst/>
                <a:ahLst/>
                <a:cxnLst/>
                <a:rect l="l" t="t" r="r" b="b"/>
                <a:pathLst>
                  <a:path w="3077122" h="787537">
                    <a:moveTo>
                      <a:pt x="2952662" y="787537"/>
                    </a:moveTo>
                    <a:lnTo>
                      <a:pt x="124460" y="787537"/>
                    </a:lnTo>
                    <a:cubicBezTo>
                      <a:pt x="55880" y="787537"/>
                      <a:pt x="0" y="731657"/>
                      <a:pt x="0" y="66307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52662" y="0"/>
                    </a:lnTo>
                    <a:cubicBezTo>
                      <a:pt x="3021242" y="0"/>
                      <a:pt x="3077122" y="55880"/>
                      <a:pt x="3077122" y="124460"/>
                    </a:cubicBezTo>
                    <a:lnTo>
                      <a:pt x="3077122" y="663077"/>
                    </a:lnTo>
                    <a:cubicBezTo>
                      <a:pt x="3077122" y="731657"/>
                      <a:pt x="3021242" y="787537"/>
                      <a:pt x="2952662" y="787537"/>
                    </a:cubicBezTo>
                    <a:close/>
                  </a:path>
                </a:pathLst>
              </a:custGeom>
              <a:solidFill>
                <a:srgbClr val="4285F3"/>
              </a:solidFill>
            </p:spPr>
          </p:sp>
        </p:grpSp>
        <p:grpSp>
          <p:nvGrpSpPr>
            <p:cNvPr id="27" name="Group 27"/>
            <p:cNvGrpSpPr/>
            <p:nvPr/>
          </p:nvGrpSpPr>
          <p:grpSpPr>
            <a:xfrm>
              <a:off x="0" y="6624480"/>
              <a:ext cx="1600253" cy="1600253"/>
              <a:chOff x="0" y="0"/>
              <a:chExt cx="6350000" cy="635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55555"/>
              </a:solidFill>
            </p:spPr>
          </p:sp>
        </p:grpSp>
        <p:sp>
          <p:nvSpPr>
            <p:cNvPr id="29" name="TextBox 29"/>
            <p:cNvSpPr txBox="1"/>
            <p:nvPr/>
          </p:nvSpPr>
          <p:spPr>
            <a:xfrm>
              <a:off x="2053256" y="6538916"/>
              <a:ext cx="8178066" cy="522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74"/>
                </a:lnSpc>
              </a:pPr>
              <a:r>
                <a:rPr lang="en-US" sz="2499">
                  <a:solidFill>
                    <a:srgbClr val="FFFFFF"/>
                  </a:solidFill>
                  <a:latin typeface="TT Chocolates ExtraBold Bold"/>
                </a:rPr>
                <a:t>TESTING Y ESCALABILIDAD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63527" y="7036368"/>
              <a:ext cx="1473200" cy="747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72"/>
                </a:lnSpc>
              </a:pPr>
              <a:r>
                <a:rPr lang="en-US" sz="3600">
                  <a:solidFill>
                    <a:srgbClr val="FFFFFF"/>
                  </a:solidFill>
                  <a:latin typeface="TT Chocolates ExtraBold"/>
                </a:rPr>
                <a:t>03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2053256" y="7202434"/>
              <a:ext cx="9414146" cy="1234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19"/>
                </a:lnSpc>
              </a:pPr>
              <a:r>
                <a:rPr lang="en-US" sz="1799">
                  <a:solidFill>
                    <a:srgbClr val="FFFFFF"/>
                  </a:solidFill>
                  <a:latin typeface="Montserrat Classic"/>
                </a:rPr>
                <a:t>Facilita las pruebas unitarias y permite una arquitectura modular y escalable, lo que favorece la incorporación de nuevas características y el mantenimiento a largo plazo.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916</Words>
  <Application>Microsoft Office PowerPoint</Application>
  <PresentationFormat>Personalizado</PresentationFormat>
  <Paragraphs>146</Paragraphs>
  <Slides>20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31" baseType="lpstr">
      <vt:lpstr>TT Chocolates ExtraBold</vt:lpstr>
      <vt:lpstr>Open Sans Bold</vt:lpstr>
      <vt:lpstr>TT Chocolates</vt:lpstr>
      <vt:lpstr>TT Chocolates Bold</vt:lpstr>
      <vt:lpstr>Trade Gothic Next HvyCd</vt:lpstr>
      <vt:lpstr>Arial</vt:lpstr>
      <vt:lpstr>Montserrat Classic</vt:lpstr>
      <vt:lpstr>Calibri</vt:lpstr>
      <vt:lpstr>Open Sans Light Bold</vt:lpstr>
      <vt:lpstr>TT Chocolates ExtraBold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propuesta aplicación móvil startup versátil fondo azul claro</dc:title>
  <cp:lastModifiedBy>José Ramón Blanco Gutiérrez</cp:lastModifiedBy>
  <cp:revision>7</cp:revision>
  <dcterms:created xsi:type="dcterms:W3CDTF">2006-08-16T00:00:00Z</dcterms:created>
  <dcterms:modified xsi:type="dcterms:W3CDTF">2023-06-21T18:57:55Z</dcterms:modified>
  <dc:identifier>DAFmJj92APo</dc:identifier>
</cp:coreProperties>
</file>